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1"/>
  </p:notesMasterIdLst>
  <p:handoutMasterIdLst>
    <p:handoutMasterId r:id="rId62"/>
  </p:handoutMasterIdLst>
  <p:sldIdLst>
    <p:sldId id="278" r:id="rId5"/>
    <p:sldId id="279" r:id="rId6"/>
    <p:sldId id="298" r:id="rId7"/>
    <p:sldId id="293" r:id="rId8"/>
    <p:sldId id="294" r:id="rId9"/>
    <p:sldId id="302" r:id="rId10"/>
    <p:sldId id="303" r:id="rId11"/>
    <p:sldId id="296" r:id="rId12"/>
    <p:sldId id="292" r:id="rId13"/>
    <p:sldId id="271" r:id="rId14"/>
    <p:sldId id="300" r:id="rId15"/>
    <p:sldId id="299" r:id="rId16"/>
    <p:sldId id="295" r:id="rId17"/>
    <p:sldId id="304" r:id="rId18"/>
    <p:sldId id="297" r:id="rId19"/>
    <p:sldId id="306" r:id="rId20"/>
    <p:sldId id="307" r:id="rId21"/>
    <p:sldId id="313" r:id="rId22"/>
    <p:sldId id="316" r:id="rId23"/>
    <p:sldId id="314" r:id="rId24"/>
    <p:sldId id="345" r:id="rId25"/>
    <p:sldId id="308" r:id="rId26"/>
    <p:sldId id="311" r:id="rId27"/>
    <p:sldId id="312" r:id="rId28"/>
    <p:sldId id="310" r:id="rId29"/>
    <p:sldId id="317" r:id="rId30"/>
    <p:sldId id="318" r:id="rId31"/>
    <p:sldId id="319" r:id="rId32"/>
    <p:sldId id="320" r:id="rId33"/>
    <p:sldId id="321" r:id="rId34"/>
    <p:sldId id="309" r:id="rId35"/>
    <p:sldId id="346" r:id="rId36"/>
    <p:sldId id="322" r:id="rId37"/>
    <p:sldId id="324" r:id="rId38"/>
    <p:sldId id="325" r:id="rId39"/>
    <p:sldId id="326" r:id="rId40"/>
    <p:sldId id="328" r:id="rId41"/>
    <p:sldId id="323" r:id="rId42"/>
    <p:sldId id="327" r:id="rId43"/>
    <p:sldId id="331" r:id="rId44"/>
    <p:sldId id="330" r:id="rId45"/>
    <p:sldId id="329" r:id="rId46"/>
    <p:sldId id="332" r:id="rId47"/>
    <p:sldId id="347" r:id="rId48"/>
    <p:sldId id="334" r:id="rId49"/>
    <p:sldId id="333" r:id="rId50"/>
    <p:sldId id="337" r:id="rId51"/>
    <p:sldId id="336" r:id="rId52"/>
    <p:sldId id="338" r:id="rId53"/>
    <p:sldId id="340" r:id="rId54"/>
    <p:sldId id="339" r:id="rId55"/>
    <p:sldId id="341" r:id="rId56"/>
    <p:sldId id="272" r:id="rId57"/>
    <p:sldId id="342" r:id="rId58"/>
    <p:sldId id="343" r:id="rId59"/>
    <p:sldId id="29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AFF"/>
    <a:srgbClr val="000000"/>
    <a:srgbClr val="A6A6A6"/>
    <a:srgbClr val="71FFF8"/>
    <a:srgbClr val="37FFF5"/>
    <a:srgbClr val="66FFFF"/>
    <a:srgbClr val="A3E4EB"/>
    <a:srgbClr val="00F2E6"/>
    <a:srgbClr val="CC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03"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0F1F77-0FDD-4CEF-8CE3-6596D7ED62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F17D54E-8100-4872-8AF0-39F3727FB2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D1BDF1-0C23-4D6E-BDB6-D83614E7CB3F}" type="datetimeFigureOut">
              <a:rPr lang="en-US" smtClean="0"/>
              <a:t>3/22/2024</a:t>
            </a:fld>
            <a:endParaRPr lang="en-US" dirty="0"/>
          </a:p>
        </p:txBody>
      </p:sp>
      <p:sp>
        <p:nvSpPr>
          <p:cNvPr id="4" name="Footer Placeholder 3">
            <a:extLst>
              <a:ext uri="{FF2B5EF4-FFF2-40B4-BE49-F238E27FC236}">
                <a16:creationId xmlns:a16="http://schemas.microsoft.com/office/drawing/2014/main" id="{F89D969E-2A1B-455E-95FB-AB399A2DE6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070D06-6511-4CAC-8503-A52685CE16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622E74-4A44-4A58-9D54-EB108DAECA6F}" type="slidenum">
              <a:rPr lang="en-US" smtClean="0"/>
              <a:t>‹#›</a:t>
            </a:fld>
            <a:endParaRPr lang="en-US" dirty="0"/>
          </a:p>
        </p:txBody>
      </p:sp>
    </p:spTree>
    <p:extLst>
      <p:ext uri="{BB962C8B-B14F-4D97-AF65-F5344CB8AC3E}">
        <p14:creationId xmlns:p14="http://schemas.microsoft.com/office/powerpoint/2010/main" val="3538855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58F17-591D-4FAE-B71A-8A081249D769}" type="datetimeFigureOut">
              <a:rPr lang="en-US" smtClean="0"/>
              <a:t>3/22/2024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F6859-042C-4B80-873A-544528B0ADA9}" type="slidenum">
              <a:rPr lang="en-US" smtClean="0"/>
              <a:t>‹#›</a:t>
            </a:fld>
            <a:endParaRPr lang="en-US" dirty="0"/>
          </a:p>
        </p:txBody>
      </p:sp>
    </p:spTree>
    <p:extLst>
      <p:ext uri="{BB962C8B-B14F-4D97-AF65-F5344CB8AC3E}">
        <p14:creationId xmlns:p14="http://schemas.microsoft.com/office/powerpoint/2010/main" val="2742822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bg1">
                <a:lumMod val="75000"/>
              </a:schemeClr>
            </a:gs>
            <a:gs pos="28000">
              <a:schemeClr val="tx1">
                <a:lumMod val="50000"/>
                <a:lumOff val="50000"/>
              </a:schemeClr>
            </a:gs>
            <a:gs pos="9800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3EA8470-A4B0-4D85-98ED-0A822041BAB0}"/>
              </a:ext>
            </a:extLst>
          </p:cNvPr>
          <p:cNvSpPr/>
          <p:nvPr userDrawn="1"/>
        </p:nvSpPr>
        <p:spPr>
          <a:xfrm>
            <a:off x="3289874" y="4668819"/>
            <a:ext cx="8902126" cy="14271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00" noProof="0" dirty="0"/>
          </a:p>
        </p:txBody>
      </p:sp>
      <p:sp>
        <p:nvSpPr>
          <p:cNvPr id="14" name="Rectangle 13">
            <a:extLst>
              <a:ext uri="{FF2B5EF4-FFF2-40B4-BE49-F238E27FC236}">
                <a16:creationId xmlns:a16="http://schemas.microsoft.com/office/drawing/2014/main" id="{EA180598-73E8-41A4-A29B-4E29C2791D7E}"/>
              </a:ext>
            </a:extLst>
          </p:cNvPr>
          <p:cNvSpPr/>
          <p:nvPr userDrawn="1"/>
        </p:nvSpPr>
        <p:spPr>
          <a:xfrm>
            <a:off x="3289874" y="761997"/>
            <a:ext cx="8902126" cy="38322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noProof="0" dirty="0"/>
          </a:p>
        </p:txBody>
      </p:sp>
      <p:sp>
        <p:nvSpPr>
          <p:cNvPr id="15" name="Rectangle 14">
            <a:extLst>
              <a:ext uri="{FF2B5EF4-FFF2-40B4-BE49-F238E27FC236}">
                <a16:creationId xmlns:a16="http://schemas.microsoft.com/office/drawing/2014/main" id="{A4C24467-2B73-4438-AD75-4AE0A86FA910}"/>
              </a:ext>
            </a:extLst>
          </p:cNvPr>
          <p:cNvSpPr/>
          <p:nvPr userDrawn="1"/>
        </p:nvSpPr>
        <p:spPr>
          <a:xfrm>
            <a:off x="0" y="761998"/>
            <a:ext cx="3200400" cy="5334001"/>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722622" y="1298448"/>
            <a:ext cx="7187529" cy="2922551"/>
          </a:xfrm>
        </p:spPr>
        <p:txBody>
          <a:bodyPr anchor="b">
            <a:normAutofit/>
          </a:bodyPr>
          <a:lstStyle>
            <a:lvl1pPr algn="l">
              <a:defRPr sz="5900" spc="-100" baseline="0">
                <a:solidFill>
                  <a:schemeClr val="tx1"/>
                </a:solidFill>
              </a:defRPr>
            </a:lvl1pPr>
          </a:lstStyle>
          <a:p>
            <a:r>
              <a:rPr lang="en-US" noProof="0"/>
              <a:t>Click to edit Master title style</a:t>
            </a:r>
          </a:p>
        </p:txBody>
      </p:sp>
      <p:sp>
        <p:nvSpPr>
          <p:cNvPr id="3" name="Subtitle 2"/>
          <p:cNvSpPr>
            <a:spLocks noGrp="1"/>
          </p:cNvSpPr>
          <p:nvPr>
            <p:ph type="subTitle" idx="1"/>
          </p:nvPr>
        </p:nvSpPr>
        <p:spPr>
          <a:xfrm>
            <a:off x="3722622" y="4876090"/>
            <a:ext cx="7187529" cy="914400"/>
          </a:xfrm>
        </p:spPr>
        <p:txBody>
          <a:bodyPr anchor="ctr" anchorCtr="0">
            <a:normAutofit/>
          </a:bodyPr>
          <a:lstStyle>
            <a:lvl1pPr marL="0" indent="0" algn="l">
              <a:buNone/>
              <a:defRPr sz="2200"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p>
            <a:r>
              <a:rPr lang="en-US" noProof="0" dirty="0"/>
              <a:t>7/14/2018</a:t>
            </a:r>
          </a:p>
        </p:txBody>
      </p:sp>
      <p:sp>
        <p:nvSpPr>
          <p:cNvPr id="5" name="Footer Placeholder 4"/>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6" name="Slide Number Placeholder 5"/>
          <p:cNvSpPr>
            <a:spLocks noGrp="1"/>
          </p:cNvSpPr>
          <p:nvPr>
            <p:ph type="sldNum" sz="quarter" idx="12"/>
          </p:nvPr>
        </p:nvSpPr>
        <p:spPr/>
        <p:txBody>
          <a:bodyPr/>
          <a:lstStyle/>
          <a:p>
            <a:fld id="{2F5601C1-348E-4149-A60A-012B14EBE97F}" type="slidenum">
              <a:rPr lang="en-US" noProof="0" smtClean="0"/>
              <a:t>‹#›</a:t>
            </a:fld>
            <a:endParaRPr lang="en-US" noProof="0" dirty="0"/>
          </a:p>
        </p:txBody>
      </p:sp>
    </p:spTree>
    <p:extLst>
      <p:ext uri="{BB962C8B-B14F-4D97-AF65-F5344CB8AC3E}">
        <p14:creationId xmlns:p14="http://schemas.microsoft.com/office/powerpoint/2010/main" val="33719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p:bg bwMode="blackGray">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7" name="Slide Number Placeholder 6"/>
          <p:cNvSpPr>
            <a:spLocks noGrp="1"/>
          </p:cNvSpPr>
          <p:nvPr>
            <p:ph type="sldNum" sz="quarter" idx="12"/>
          </p:nvPr>
        </p:nvSpPr>
        <p:spPr/>
        <p:txBody>
          <a:bodyPr/>
          <a:lstStyle/>
          <a:p>
            <a:fld id="{2F5601C1-348E-4149-A60A-012B14EBE97F}" type="slidenum">
              <a:rPr lang="en-US" noProof="0" smtClean="0"/>
              <a:t>‹#›</a:t>
            </a:fld>
            <a:endParaRPr lang="en-US" noProof="0" dirty="0"/>
          </a:p>
        </p:txBody>
      </p:sp>
      <p:sp>
        <p:nvSpPr>
          <p:cNvPr id="9" name="Rectangle 8">
            <a:extLst>
              <a:ext uri="{FF2B5EF4-FFF2-40B4-BE49-F238E27FC236}">
                <a16:creationId xmlns:a16="http://schemas.microsoft.com/office/drawing/2014/main" id="{052B1BB7-5686-45D5-B55F-9490788630D1}"/>
              </a:ext>
            </a:extLst>
          </p:cNvPr>
          <p:cNvSpPr/>
          <p:nvPr userDrawn="1"/>
        </p:nvSpPr>
        <p:spPr>
          <a:xfrm>
            <a:off x="-1" y="2526525"/>
            <a:ext cx="1630838"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itle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a:lstStyle>
            <a:lvl1pPr>
              <a:defRPr>
                <a:solidFill>
                  <a:schemeClr val="tx1"/>
                </a:solidFill>
              </a:defRPr>
            </a:lvl1pPr>
          </a:lstStyle>
          <a:p>
            <a:r>
              <a:rPr lang="en-US" noProof="0"/>
              <a:t>Click to edit Master title style</a:t>
            </a:r>
          </a:p>
        </p:txBody>
      </p:sp>
      <p:sp>
        <p:nvSpPr>
          <p:cNvPr id="14" name="Rectangle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C6428E5B-816F-4CA0-B9A7-CB6107D35533}"/>
              </a:ext>
            </a:extLst>
          </p:cNvPr>
          <p:cNvSpPr/>
          <p:nvPr userDrawn="1"/>
        </p:nvSpPr>
        <p:spPr>
          <a:xfrm>
            <a:off x="1630837" y="2526525"/>
            <a:ext cx="10574682"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Date Placeholder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a:lstStyle/>
          <a:p>
            <a:r>
              <a:rPr lang="en-US" noProof="0" dirty="0"/>
              <a:t>7/14/2018</a:t>
            </a:r>
          </a:p>
        </p:txBody>
      </p:sp>
      <p:sp>
        <p:nvSpPr>
          <p:cNvPr id="17" name="Text Placeholder 2">
            <a:extLst>
              <a:ext uri="{FF2B5EF4-FFF2-40B4-BE49-F238E27FC236}">
                <a16:creationId xmlns:a16="http://schemas.microsoft.com/office/drawing/2014/main" id="{BD1906FD-7264-467E-8A95-6A1598BBAE13}"/>
              </a:ext>
            </a:extLst>
          </p:cNvPr>
          <p:cNvSpPr>
            <a:spLocks noGrp="1"/>
          </p:cNvSpPr>
          <p:nvPr>
            <p:ph type="body" idx="1" hasCustomPrompt="1"/>
          </p:nvPr>
        </p:nvSpPr>
        <p:spPr>
          <a:xfrm>
            <a:off x="1783974" y="2684769"/>
            <a:ext cx="4213601" cy="521833"/>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9" name="Text Placeholder 4">
            <a:extLst>
              <a:ext uri="{FF2B5EF4-FFF2-40B4-BE49-F238E27FC236}">
                <a16:creationId xmlns:a16="http://schemas.microsoft.com/office/drawing/2014/main" id="{1D9479BE-4889-4C54-8C9E-50648BC02381}"/>
              </a:ext>
            </a:extLst>
          </p:cNvPr>
          <p:cNvSpPr>
            <a:spLocks noGrp="1"/>
          </p:cNvSpPr>
          <p:nvPr>
            <p:ph type="body" sz="quarter" idx="3" hasCustomPrompt="1"/>
          </p:nvPr>
        </p:nvSpPr>
        <p:spPr>
          <a:xfrm>
            <a:off x="6172200" y="2684769"/>
            <a:ext cx="4731990" cy="521833"/>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5">
            <a:extLst>
              <a:ext uri="{FF2B5EF4-FFF2-40B4-BE49-F238E27FC236}">
                <a16:creationId xmlns:a16="http://schemas.microsoft.com/office/drawing/2014/main" id="{8CBEFBB2-2C32-4339-A0D7-FE21D732939B}"/>
              </a:ext>
            </a:extLst>
          </p:cNvPr>
          <p:cNvSpPr>
            <a:spLocks noGrp="1"/>
          </p:cNvSpPr>
          <p:nvPr>
            <p:ph sz="quarter" idx="4" hasCustomPrompt="1"/>
          </p:nvPr>
        </p:nvSpPr>
        <p:spPr>
          <a:xfrm>
            <a:off x="6172200" y="3225243"/>
            <a:ext cx="4731991" cy="27640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9D350AFD-FA04-40B5-BB0C-750B91312F93}"/>
              </a:ext>
            </a:extLst>
          </p:cNvPr>
          <p:cNvSpPr>
            <a:spLocks noGrp="1"/>
          </p:cNvSpPr>
          <p:nvPr>
            <p:ph sz="half" idx="2" hasCustomPrompt="1"/>
          </p:nvPr>
        </p:nvSpPr>
        <p:spPr>
          <a:xfrm>
            <a:off x="1783974" y="3225243"/>
            <a:ext cx="4213601" cy="2764075"/>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2681197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bwMode="blackGray">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7" name="Slide Number Placeholder 6"/>
          <p:cNvSpPr>
            <a:spLocks noGrp="1"/>
          </p:cNvSpPr>
          <p:nvPr>
            <p:ph type="sldNum" sz="quarter" idx="12"/>
          </p:nvPr>
        </p:nvSpPr>
        <p:spPr/>
        <p:txBody>
          <a:bodyPr/>
          <a:lstStyle/>
          <a:p>
            <a:fld id="{2F5601C1-348E-4149-A60A-012B14EBE97F}" type="slidenum">
              <a:rPr lang="en-US" noProof="0" smtClean="0"/>
              <a:t>‹#›</a:t>
            </a:fld>
            <a:endParaRPr lang="en-US" noProof="0" dirty="0"/>
          </a:p>
        </p:txBody>
      </p:sp>
      <p:sp>
        <p:nvSpPr>
          <p:cNvPr id="9" name="Rectangle 8">
            <a:extLst>
              <a:ext uri="{FF2B5EF4-FFF2-40B4-BE49-F238E27FC236}">
                <a16:creationId xmlns:a16="http://schemas.microsoft.com/office/drawing/2014/main" id="{052B1BB7-5686-45D5-B55F-9490788630D1}"/>
              </a:ext>
            </a:extLst>
          </p:cNvPr>
          <p:cNvSpPr/>
          <p:nvPr userDrawn="1"/>
        </p:nvSpPr>
        <p:spPr>
          <a:xfrm>
            <a:off x="-1" y="2526525"/>
            <a:ext cx="1630838"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itle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a:lstStyle>
            <a:lvl1pPr>
              <a:defRPr>
                <a:solidFill>
                  <a:schemeClr val="tx1"/>
                </a:solidFill>
              </a:defRPr>
            </a:lvl1pPr>
          </a:lstStyle>
          <a:p>
            <a:r>
              <a:rPr lang="en-US" noProof="0"/>
              <a:t>Click to edit Master title style</a:t>
            </a:r>
          </a:p>
        </p:txBody>
      </p:sp>
      <p:sp>
        <p:nvSpPr>
          <p:cNvPr id="14" name="Rectangle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C6428E5B-816F-4CA0-B9A7-CB6107D35533}"/>
              </a:ext>
            </a:extLst>
          </p:cNvPr>
          <p:cNvSpPr/>
          <p:nvPr userDrawn="1"/>
        </p:nvSpPr>
        <p:spPr>
          <a:xfrm>
            <a:off x="1630837" y="2526525"/>
            <a:ext cx="10574682"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Date Placeholder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a:lstStyle/>
          <a:p>
            <a:r>
              <a:rPr lang="en-US" noProof="0" dirty="0"/>
              <a:t>7/14/2018</a:t>
            </a:r>
          </a:p>
        </p:txBody>
      </p:sp>
      <p:sp>
        <p:nvSpPr>
          <p:cNvPr id="16" name="Content Placeholder 2">
            <a:extLst>
              <a:ext uri="{FF2B5EF4-FFF2-40B4-BE49-F238E27FC236}">
                <a16:creationId xmlns:a16="http://schemas.microsoft.com/office/drawing/2014/main" id="{378439C3-2539-4484-8848-B8140826D7D9}"/>
              </a:ext>
            </a:extLst>
          </p:cNvPr>
          <p:cNvSpPr>
            <a:spLocks noGrp="1"/>
          </p:cNvSpPr>
          <p:nvPr>
            <p:ph sz="half" idx="1" hasCustomPrompt="1"/>
          </p:nvPr>
        </p:nvSpPr>
        <p:spPr>
          <a:xfrm>
            <a:off x="1783974" y="2684769"/>
            <a:ext cx="4235826" cy="330454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AC8FBFBF-CD25-4076-8A61-06DD30C0489B}"/>
              </a:ext>
            </a:extLst>
          </p:cNvPr>
          <p:cNvSpPr>
            <a:spLocks noGrp="1"/>
          </p:cNvSpPr>
          <p:nvPr>
            <p:ph sz="half" idx="2" hasCustomPrompt="1"/>
          </p:nvPr>
        </p:nvSpPr>
        <p:spPr>
          <a:xfrm>
            <a:off x="6172200" y="2684768"/>
            <a:ext cx="4731991" cy="330454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7232317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40D05C-B196-4463-8AF0-FECF8B476CA5}"/>
              </a:ext>
            </a:extLst>
          </p:cNvPr>
          <p:cNvSpPr/>
          <p:nvPr userDrawn="1"/>
        </p:nvSpPr>
        <p:spPr>
          <a:xfrm>
            <a:off x="3705041" y="763792"/>
            <a:ext cx="7857285" cy="533525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noProof="0" dirty="0"/>
          </a:p>
        </p:txBody>
      </p:sp>
      <p:sp>
        <p:nvSpPr>
          <p:cNvPr id="10" name="Rectangle 9">
            <a:extLst>
              <a:ext uri="{FF2B5EF4-FFF2-40B4-BE49-F238E27FC236}">
                <a16:creationId xmlns:a16="http://schemas.microsoft.com/office/drawing/2014/main" id="{B6EBED2C-F3CC-43CD-9D5D-53C48DD4A17C}"/>
              </a:ext>
            </a:extLst>
          </p:cNvPr>
          <p:cNvSpPr/>
          <p:nvPr userDrawn="1"/>
        </p:nvSpPr>
        <p:spPr>
          <a:xfrm>
            <a:off x="11804486" y="745000"/>
            <a:ext cx="384668" cy="534490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00" noProof="0" dirty="0"/>
          </a:p>
        </p:txBody>
      </p:sp>
      <p:sp>
        <p:nvSpPr>
          <p:cNvPr id="11" name="Rectangle 10">
            <a:extLst>
              <a:ext uri="{FF2B5EF4-FFF2-40B4-BE49-F238E27FC236}">
                <a16:creationId xmlns:a16="http://schemas.microsoft.com/office/drawing/2014/main" id="{D2988879-231C-4C2A-8B72-7EC0AB5CA21B}"/>
              </a:ext>
            </a:extLst>
          </p:cNvPr>
          <p:cNvSpPr/>
          <p:nvPr userDrawn="1"/>
        </p:nvSpPr>
        <p:spPr>
          <a:xfrm>
            <a:off x="0" y="745000"/>
            <a:ext cx="3430043" cy="5330952"/>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252919" y="864110"/>
            <a:ext cx="2947482" cy="1822530"/>
          </a:xfrm>
        </p:spPr>
        <p:txBody>
          <a:bodyPr/>
          <a:lstStyle>
            <a:lvl1pPr>
              <a:defRPr>
                <a:solidFill>
                  <a:schemeClr val="tx1"/>
                </a:solidFill>
              </a:defRPr>
            </a:lvl1pPr>
          </a:lstStyle>
          <a:p>
            <a:r>
              <a:rPr lang="en-US" noProof="0"/>
              <a:t>Click to edit Master title style</a:t>
            </a:r>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noProof="0" dirty="0"/>
          </a:p>
          <a:p>
            <a:r>
              <a:rPr lang="en-US" noProof="0" dirty="0"/>
              <a:t> Add a footer 	</a:t>
            </a:r>
          </a:p>
          <a:p>
            <a:endParaRPr lang="en-US" noProof="0"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2F5601C1-348E-4149-A60A-012B14EBE97F}" type="slidenum">
              <a:rPr lang="en-US" noProof="0" smtClean="0"/>
              <a:pPr/>
              <a:t>‹#›</a:t>
            </a:fld>
            <a:endParaRPr lang="en-US" noProof="0" dirty="0"/>
          </a:p>
        </p:txBody>
      </p:sp>
      <p:sp>
        <p:nvSpPr>
          <p:cNvPr id="7" name="Date Placeholder 3">
            <a:extLst>
              <a:ext uri="{FF2B5EF4-FFF2-40B4-BE49-F238E27FC236}">
                <a16:creationId xmlns:a16="http://schemas.microsoft.com/office/drawing/2014/main" id="{3A6C3BCD-F202-467A-ABBA-F38FC2989818}"/>
              </a:ext>
            </a:extLst>
          </p:cNvPr>
          <p:cNvSpPr>
            <a:spLocks noGrp="1"/>
          </p:cNvSpPr>
          <p:nvPr>
            <p:ph type="dt" sz="half" idx="10"/>
          </p:nvPr>
        </p:nvSpPr>
        <p:spPr>
          <a:xfrm>
            <a:off x="262465" y="6356350"/>
            <a:ext cx="2743200" cy="365125"/>
          </a:xfrm>
        </p:spPr>
        <p:txBody>
          <a:bodyPr/>
          <a:lstStyle>
            <a:lvl1pPr>
              <a:defRPr>
                <a:solidFill>
                  <a:schemeClr val="bg2"/>
                </a:solidFill>
              </a:defRPr>
            </a:lvl1pPr>
          </a:lstStyle>
          <a:p>
            <a:r>
              <a:rPr lang="en-US" noProof="0" dirty="0"/>
              <a:t>7/14/2018</a:t>
            </a:r>
          </a:p>
        </p:txBody>
      </p:sp>
      <p:sp>
        <p:nvSpPr>
          <p:cNvPr id="16" name="Text Placeholder 3">
            <a:extLst>
              <a:ext uri="{FF2B5EF4-FFF2-40B4-BE49-F238E27FC236}">
                <a16:creationId xmlns:a16="http://schemas.microsoft.com/office/drawing/2014/main" id="{E54FB1F0-6244-4B59-A42E-7B0515D37C8B}"/>
              </a:ext>
            </a:extLst>
          </p:cNvPr>
          <p:cNvSpPr>
            <a:spLocks noGrp="1"/>
          </p:cNvSpPr>
          <p:nvPr>
            <p:ph type="body" sz="half" idx="2" hasCustomPrompt="1"/>
          </p:nvPr>
        </p:nvSpPr>
        <p:spPr>
          <a:xfrm>
            <a:off x="252920" y="2686640"/>
            <a:ext cx="2947481" cy="32441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7" name="Picture Placeholder 2">
            <a:extLst>
              <a:ext uri="{FF2B5EF4-FFF2-40B4-BE49-F238E27FC236}">
                <a16:creationId xmlns:a16="http://schemas.microsoft.com/office/drawing/2014/main" id="{52A72E56-7D9E-4CDE-9E60-7770E79CF66C}"/>
              </a:ext>
            </a:extLst>
          </p:cNvPr>
          <p:cNvSpPr>
            <a:spLocks noGrp="1"/>
          </p:cNvSpPr>
          <p:nvPr>
            <p:ph type="pic" idx="1"/>
          </p:nvPr>
        </p:nvSpPr>
        <p:spPr>
          <a:xfrm>
            <a:off x="3869268" y="864111"/>
            <a:ext cx="7486120" cy="5066714"/>
          </a:xfrm>
        </p:spPr>
        <p:txBody>
          <a:bodyPr/>
          <a:lstStyle>
            <a:lvl1pPr marL="0" indent="0">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7940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bwMode="blackGray">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7" name="Slide Number Placeholder 6"/>
          <p:cNvSpPr>
            <a:spLocks noGrp="1"/>
          </p:cNvSpPr>
          <p:nvPr>
            <p:ph type="sldNum" sz="quarter" idx="12"/>
          </p:nvPr>
        </p:nvSpPr>
        <p:spPr/>
        <p:txBody>
          <a:bodyPr/>
          <a:lstStyle/>
          <a:p>
            <a:fld id="{2F5601C1-348E-4149-A60A-012B14EBE97F}" type="slidenum">
              <a:rPr lang="en-US" noProof="0" smtClean="0"/>
              <a:t>‹#›</a:t>
            </a:fld>
            <a:endParaRPr lang="en-US" noProof="0" dirty="0"/>
          </a:p>
        </p:txBody>
      </p:sp>
      <p:sp>
        <p:nvSpPr>
          <p:cNvPr id="9" name="Rectangle 8">
            <a:extLst>
              <a:ext uri="{FF2B5EF4-FFF2-40B4-BE49-F238E27FC236}">
                <a16:creationId xmlns:a16="http://schemas.microsoft.com/office/drawing/2014/main" id="{052B1BB7-5686-45D5-B55F-9490788630D1}"/>
              </a:ext>
            </a:extLst>
          </p:cNvPr>
          <p:cNvSpPr/>
          <p:nvPr userDrawn="1"/>
        </p:nvSpPr>
        <p:spPr>
          <a:xfrm>
            <a:off x="-1" y="2526525"/>
            <a:ext cx="1630838"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itle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a:lstStyle>
            <a:lvl1pPr>
              <a:defRPr>
                <a:solidFill>
                  <a:schemeClr val="tx1"/>
                </a:solidFill>
              </a:defRPr>
            </a:lvl1pPr>
          </a:lstStyle>
          <a:p>
            <a:r>
              <a:rPr lang="en-US" noProof="0"/>
              <a:t>Click to edit Master title style</a:t>
            </a:r>
          </a:p>
        </p:txBody>
      </p:sp>
      <p:sp>
        <p:nvSpPr>
          <p:cNvPr id="14" name="Rectangle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C6428E5B-816F-4CA0-B9A7-CB6107D35533}"/>
              </a:ext>
            </a:extLst>
          </p:cNvPr>
          <p:cNvSpPr/>
          <p:nvPr userDrawn="1"/>
        </p:nvSpPr>
        <p:spPr>
          <a:xfrm>
            <a:off x="1630837" y="2526525"/>
            <a:ext cx="10574682"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Date Placeholder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a:lstStyle/>
          <a:p>
            <a:r>
              <a:rPr lang="en-US" noProof="0" dirty="0"/>
              <a:t>7/14/2018</a:t>
            </a:r>
          </a:p>
        </p:txBody>
      </p:sp>
      <p:sp>
        <p:nvSpPr>
          <p:cNvPr id="15" name="Text Placeholder 3">
            <a:extLst>
              <a:ext uri="{FF2B5EF4-FFF2-40B4-BE49-F238E27FC236}">
                <a16:creationId xmlns:a16="http://schemas.microsoft.com/office/drawing/2014/main" id="{465B3165-6F10-4D0F-9BC8-B4C451444D69}"/>
              </a:ext>
            </a:extLst>
          </p:cNvPr>
          <p:cNvSpPr>
            <a:spLocks noGrp="1"/>
          </p:cNvSpPr>
          <p:nvPr>
            <p:ph type="body" sz="half" idx="2" hasCustomPrompt="1"/>
          </p:nvPr>
        </p:nvSpPr>
        <p:spPr>
          <a:xfrm>
            <a:off x="262466" y="2684770"/>
            <a:ext cx="1259814" cy="330454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Content Placeholder 2">
            <a:extLst>
              <a:ext uri="{FF2B5EF4-FFF2-40B4-BE49-F238E27FC236}">
                <a16:creationId xmlns:a16="http://schemas.microsoft.com/office/drawing/2014/main" id="{C0EC084C-1181-4416-B55B-179995FCEE91}"/>
              </a:ext>
            </a:extLst>
          </p:cNvPr>
          <p:cNvSpPr>
            <a:spLocks noGrp="1"/>
          </p:cNvSpPr>
          <p:nvPr>
            <p:ph idx="1" hasCustomPrompt="1"/>
          </p:nvPr>
        </p:nvSpPr>
        <p:spPr>
          <a:xfrm>
            <a:off x="1783974" y="2684770"/>
            <a:ext cx="9120217" cy="3304548"/>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609526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p:bg bwMode="blackGray">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7" name="Slide Number Placeholder 6"/>
          <p:cNvSpPr>
            <a:spLocks noGrp="1"/>
          </p:cNvSpPr>
          <p:nvPr>
            <p:ph type="sldNum" sz="quarter" idx="12"/>
          </p:nvPr>
        </p:nvSpPr>
        <p:spPr/>
        <p:txBody>
          <a:bodyPr/>
          <a:lstStyle/>
          <a:p>
            <a:fld id="{2F5601C1-348E-4149-A60A-012B14EBE97F}" type="slidenum">
              <a:rPr lang="en-US" noProof="0" smtClean="0"/>
              <a:t>‹#›</a:t>
            </a:fld>
            <a:endParaRPr lang="en-US" noProof="0" dirty="0"/>
          </a:p>
        </p:txBody>
      </p:sp>
      <p:sp>
        <p:nvSpPr>
          <p:cNvPr id="9" name="Rectangle 8">
            <a:extLst>
              <a:ext uri="{FF2B5EF4-FFF2-40B4-BE49-F238E27FC236}">
                <a16:creationId xmlns:a16="http://schemas.microsoft.com/office/drawing/2014/main" id="{052B1BB7-5686-45D5-B55F-9490788630D1}"/>
              </a:ext>
            </a:extLst>
          </p:cNvPr>
          <p:cNvSpPr/>
          <p:nvPr userDrawn="1"/>
        </p:nvSpPr>
        <p:spPr>
          <a:xfrm>
            <a:off x="-1" y="2526525"/>
            <a:ext cx="1170462"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itle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a:lstStyle>
            <a:lvl1pPr>
              <a:defRPr>
                <a:solidFill>
                  <a:schemeClr val="tx1"/>
                </a:solidFill>
              </a:defRPr>
            </a:lvl1pPr>
          </a:lstStyle>
          <a:p>
            <a:r>
              <a:rPr lang="en-US" noProof="0"/>
              <a:t>Click to edit Master title style</a:t>
            </a:r>
          </a:p>
        </p:txBody>
      </p:sp>
      <p:sp>
        <p:nvSpPr>
          <p:cNvPr id="14" name="Rectangle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C6428E5B-816F-4CA0-B9A7-CB6107D35533}"/>
              </a:ext>
            </a:extLst>
          </p:cNvPr>
          <p:cNvSpPr/>
          <p:nvPr userDrawn="1"/>
        </p:nvSpPr>
        <p:spPr>
          <a:xfrm>
            <a:off x="1287810" y="2526525"/>
            <a:ext cx="1090597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Date Placeholder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a:lstStyle/>
          <a:p>
            <a:r>
              <a:rPr lang="en-US" noProof="0" dirty="0"/>
              <a:t>7/14/2018</a:t>
            </a:r>
          </a:p>
        </p:txBody>
      </p:sp>
    </p:spTree>
    <p:extLst>
      <p:ext uri="{BB962C8B-B14F-4D97-AF65-F5344CB8AC3E}">
        <p14:creationId xmlns:p14="http://schemas.microsoft.com/office/powerpoint/2010/main" val="34600723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7" name="Slide Number Placeholder 6"/>
          <p:cNvSpPr>
            <a:spLocks noGrp="1"/>
          </p:cNvSpPr>
          <p:nvPr>
            <p:ph type="sldNum" sz="quarter" idx="12"/>
          </p:nvPr>
        </p:nvSpPr>
        <p:spPr/>
        <p:txBody>
          <a:bodyPr/>
          <a:lstStyle/>
          <a:p>
            <a:fld id="{2F5601C1-348E-4149-A60A-012B14EBE97F}" type="slidenum">
              <a:rPr lang="en-US" noProof="0" smtClean="0"/>
              <a:t>‹#›</a:t>
            </a:fld>
            <a:endParaRPr lang="en-US" noProof="0" dirty="0"/>
          </a:p>
        </p:txBody>
      </p:sp>
      <p:sp>
        <p:nvSpPr>
          <p:cNvPr id="8" name="Date Placeholder 3">
            <a:extLst>
              <a:ext uri="{FF2B5EF4-FFF2-40B4-BE49-F238E27FC236}">
                <a16:creationId xmlns:a16="http://schemas.microsoft.com/office/drawing/2014/main" id="{5AA5E670-4D55-43E7-A5BE-FE9C80961E4D}"/>
              </a:ext>
            </a:extLst>
          </p:cNvPr>
          <p:cNvSpPr>
            <a:spLocks noGrp="1"/>
          </p:cNvSpPr>
          <p:nvPr>
            <p:ph type="dt" sz="half" idx="10"/>
          </p:nvPr>
        </p:nvSpPr>
        <p:spPr>
          <a:xfrm>
            <a:off x="262465" y="6356350"/>
            <a:ext cx="2743200" cy="365125"/>
          </a:xfrm>
        </p:spPr>
        <p:txBody>
          <a:bodyPr/>
          <a:lstStyle/>
          <a:p>
            <a:r>
              <a:rPr lang="en-US" noProof="0" dirty="0"/>
              <a:t>7/14/2018</a:t>
            </a:r>
          </a:p>
        </p:txBody>
      </p:sp>
    </p:spTree>
    <p:extLst>
      <p:ext uri="{BB962C8B-B14F-4D97-AF65-F5344CB8AC3E}">
        <p14:creationId xmlns:p14="http://schemas.microsoft.com/office/powerpoint/2010/main" val="3321634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1703626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noProof="0" dirty="0"/>
          </a:p>
        </p:txBody>
      </p:sp>
      <p:sp>
        <p:nvSpPr>
          <p:cNvPr id="8" name="Rectangle 7"/>
          <p:cNvSpPr/>
          <p:nvPr/>
        </p:nvSpPr>
        <p:spPr>
          <a:xfrm>
            <a:off x="9270263" y="761999"/>
            <a:ext cx="2925318" cy="5334001"/>
          </a:xfrm>
          <a:prstGeom prst="rect">
            <a:avLst/>
          </a:prstGeom>
          <a:solidFill>
            <a:schemeClr val="tx1">
              <a:lumMod val="65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chemeClr val="tx1"/>
                </a:solidFill>
              </a:defRPr>
            </a:lvl1pPr>
          </a:lstStyle>
          <a:p>
            <a:r>
              <a:rPr lang="en-US" noProof="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p>
            <a:r>
              <a:rPr lang="en-US" noProof="0" dirty="0"/>
              <a:t>7/14/2018</a:t>
            </a:r>
          </a:p>
        </p:txBody>
      </p:sp>
      <p:sp>
        <p:nvSpPr>
          <p:cNvPr id="5" name="Footer Placeholder 4"/>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6" name="Slide Number Placeholder 5"/>
          <p:cNvSpPr>
            <a:spLocks noGrp="1"/>
          </p:cNvSpPr>
          <p:nvPr>
            <p:ph type="sldNum" sz="quarter" idx="12"/>
          </p:nvPr>
        </p:nvSpPr>
        <p:spPr/>
        <p:txBody>
          <a:bodyPr/>
          <a:lstStyle/>
          <a:p>
            <a:fld id="{2F5601C1-348E-4149-A60A-012B14EBE97F}" type="slidenum">
              <a:rPr lang="en-US" noProof="0" smtClean="0"/>
              <a:t>‹#›</a:t>
            </a:fld>
            <a:endParaRPr lang="en-US" noProof="0" dirty="0"/>
          </a:p>
        </p:txBody>
      </p:sp>
    </p:spTree>
    <p:extLst>
      <p:ext uri="{BB962C8B-B14F-4D97-AF65-F5344CB8AC3E}">
        <p14:creationId xmlns:p14="http://schemas.microsoft.com/office/powerpoint/2010/main" val="349624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40D05C-B196-4463-8AF0-FECF8B476CA5}"/>
              </a:ext>
            </a:extLst>
          </p:cNvPr>
          <p:cNvSpPr/>
          <p:nvPr userDrawn="1"/>
        </p:nvSpPr>
        <p:spPr>
          <a:xfrm>
            <a:off x="3705041" y="763792"/>
            <a:ext cx="7857285" cy="533525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noProof="0" dirty="0"/>
          </a:p>
        </p:txBody>
      </p:sp>
      <p:sp>
        <p:nvSpPr>
          <p:cNvPr id="10" name="Rectangle 9">
            <a:extLst>
              <a:ext uri="{FF2B5EF4-FFF2-40B4-BE49-F238E27FC236}">
                <a16:creationId xmlns:a16="http://schemas.microsoft.com/office/drawing/2014/main" id="{B6EBED2C-F3CC-43CD-9D5D-53C48DD4A17C}"/>
              </a:ext>
            </a:extLst>
          </p:cNvPr>
          <p:cNvSpPr/>
          <p:nvPr userDrawn="1"/>
        </p:nvSpPr>
        <p:spPr>
          <a:xfrm>
            <a:off x="11815244" y="745000"/>
            <a:ext cx="384668" cy="534490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00" noProof="0" dirty="0"/>
          </a:p>
        </p:txBody>
      </p:sp>
      <p:sp>
        <p:nvSpPr>
          <p:cNvPr id="11" name="Rectangle 10">
            <a:extLst>
              <a:ext uri="{FF2B5EF4-FFF2-40B4-BE49-F238E27FC236}">
                <a16:creationId xmlns:a16="http://schemas.microsoft.com/office/drawing/2014/main" id="{D2988879-231C-4C2A-8B72-7EC0AB5CA21B}"/>
              </a:ext>
            </a:extLst>
          </p:cNvPr>
          <p:cNvSpPr/>
          <p:nvPr userDrawn="1"/>
        </p:nvSpPr>
        <p:spPr>
          <a:xfrm>
            <a:off x="0" y="745000"/>
            <a:ext cx="3430043" cy="5330952"/>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252919" y="2043953"/>
            <a:ext cx="2947482" cy="3681067"/>
          </a:xfrm>
        </p:spPr>
        <p:txBody>
          <a:bodyPr/>
          <a:lstStyle>
            <a:lvl1pPr>
              <a:defRPr>
                <a:solidFill>
                  <a:schemeClr val="tx1"/>
                </a:solidFill>
              </a:defRPr>
            </a:lvl1pPr>
          </a:lstStyle>
          <a:p>
            <a:r>
              <a:rPr lang="en-US" noProof="0"/>
              <a:t>Click to edit Master title style</a:t>
            </a:r>
          </a:p>
        </p:txBody>
      </p:sp>
      <p:sp>
        <p:nvSpPr>
          <p:cNvPr id="3" name="Content Placeholder 2"/>
          <p:cNvSpPr>
            <a:spLocks noGrp="1"/>
          </p:cNvSpPr>
          <p:nvPr>
            <p:ph idx="1" hasCustomPrompt="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noProof="0" dirty="0"/>
          </a:p>
          <a:p>
            <a:r>
              <a:rPr lang="en-US" noProof="0" dirty="0"/>
              <a:t> Add a footer 	</a:t>
            </a:r>
          </a:p>
          <a:p>
            <a:endParaRPr lang="en-US" noProof="0"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2F5601C1-348E-4149-A60A-012B14EBE97F}" type="slidenum">
              <a:rPr lang="en-US" noProof="0" smtClean="0"/>
              <a:pPr/>
              <a:t>‹#›</a:t>
            </a:fld>
            <a:endParaRPr lang="en-US" noProof="0" dirty="0"/>
          </a:p>
        </p:txBody>
      </p:sp>
      <p:sp>
        <p:nvSpPr>
          <p:cNvPr id="7" name="Date Placeholder 3">
            <a:extLst>
              <a:ext uri="{FF2B5EF4-FFF2-40B4-BE49-F238E27FC236}">
                <a16:creationId xmlns:a16="http://schemas.microsoft.com/office/drawing/2014/main" id="{3A6C3BCD-F202-467A-ABBA-F38FC2989818}"/>
              </a:ext>
            </a:extLst>
          </p:cNvPr>
          <p:cNvSpPr>
            <a:spLocks noGrp="1"/>
          </p:cNvSpPr>
          <p:nvPr>
            <p:ph type="dt" sz="half" idx="10"/>
          </p:nvPr>
        </p:nvSpPr>
        <p:spPr>
          <a:xfrm>
            <a:off x="262465" y="6356350"/>
            <a:ext cx="2743200" cy="365125"/>
          </a:xfrm>
        </p:spPr>
        <p:txBody>
          <a:bodyPr/>
          <a:lstStyle>
            <a:lvl1pPr>
              <a:defRPr>
                <a:solidFill>
                  <a:schemeClr val="bg2"/>
                </a:solidFill>
              </a:defRPr>
            </a:lvl1pPr>
          </a:lstStyle>
          <a:p>
            <a:r>
              <a:rPr lang="en-US" noProof="0" dirty="0"/>
              <a:t>7/14/2018</a:t>
            </a:r>
          </a:p>
        </p:txBody>
      </p:sp>
    </p:spTree>
    <p:extLst>
      <p:ext uri="{BB962C8B-B14F-4D97-AF65-F5344CB8AC3E}">
        <p14:creationId xmlns:p14="http://schemas.microsoft.com/office/powerpoint/2010/main" val="390160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op">
    <p:bg bwMode="blackGray">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7" name="Slide Number Placeholder 6"/>
          <p:cNvSpPr>
            <a:spLocks noGrp="1"/>
          </p:cNvSpPr>
          <p:nvPr>
            <p:ph type="sldNum" sz="quarter" idx="12"/>
          </p:nvPr>
        </p:nvSpPr>
        <p:spPr/>
        <p:txBody>
          <a:bodyPr/>
          <a:lstStyle/>
          <a:p>
            <a:fld id="{2F5601C1-348E-4149-A60A-012B14EBE97F}" type="slidenum">
              <a:rPr lang="en-US" noProof="0" smtClean="0"/>
              <a:t>‹#›</a:t>
            </a:fld>
            <a:endParaRPr lang="en-US" noProof="0" dirty="0"/>
          </a:p>
        </p:txBody>
      </p:sp>
      <p:sp>
        <p:nvSpPr>
          <p:cNvPr id="9" name="Rectangle 8">
            <a:extLst>
              <a:ext uri="{FF2B5EF4-FFF2-40B4-BE49-F238E27FC236}">
                <a16:creationId xmlns:a16="http://schemas.microsoft.com/office/drawing/2014/main" id="{052B1BB7-5686-45D5-B55F-9490788630D1}"/>
              </a:ext>
            </a:extLst>
          </p:cNvPr>
          <p:cNvSpPr/>
          <p:nvPr userDrawn="1"/>
        </p:nvSpPr>
        <p:spPr>
          <a:xfrm>
            <a:off x="-1" y="2526525"/>
            <a:ext cx="1170462"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3" name="Title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a:lstStyle>
            <a:lvl1pPr>
              <a:defRPr>
                <a:solidFill>
                  <a:schemeClr val="tx1"/>
                </a:solidFill>
              </a:defRPr>
            </a:lvl1pPr>
          </a:lstStyle>
          <a:p>
            <a:r>
              <a:rPr lang="en-US" noProof="0"/>
              <a:t>Click to edit Master title style</a:t>
            </a:r>
          </a:p>
        </p:txBody>
      </p:sp>
      <p:sp>
        <p:nvSpPr>
          <p:cNvPr id="14" name="Rectangle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C6428E5B-816F-4CA0-B9A7-CB6107D35533}"/>
              </a:ext>
            </a:extLst>
          </p:cNvPr>
          <p:cNvSpPr/>
          <p:nvPr userDrawn="1"/>
        </p:nvSpPr>
        <p:spPr>
          <a:xfrm>
            <a:off x="1287810" y="2526525"/>
            <a:ext cx="1090597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2">
            <a:extLst>
              <a:ext uri="{FF2B5EF4-FFF2-40B4-BE49-F238E27FC236}">
                <a16:creationId xmlns:a16="http://schemas.microsoft.com/office/drawing/2014/main" id="{F0772FB0-32ED-4DB8-9F56-587A5BEF3F2B}"/>
              </a:ext>
            </a:extLst>
          </p:cNvPr>
          <p:cNvSpPr>
            <a:spLocks noGrp="1"/>
          </p:cNvSpPr>
          <p:nvPr>
            <p:ph type="body" idx="1" hasCustomPrompt="1"/>
          </p:nvPr>
        </p:nvSpPr>
        <p:spPr>
          <a:xfrm>
            <a:off x="1783974" y="2684770"/>
            <a:ext cx="9120216" cy="3304549"/>
          </a:xfrm>
        </p:spPr>
        <p:txBody>
          <a:bodyPr anchor="ctr" anchorCtr="0">
            <a:normAutofit/>
          </a:bodyPr>
          <a:lstStyle>
            <a:lvl1pPr marL="342900" indent="-342900">
              <a:buFont typeface="Arial" panose="020B0604020202020204" pitchFamily="34" charset="0"/>
              <a:buChar char="•"/>
              <a:defRPr sz="2200" cap="none" spc="0" baseline="0">
                <a:solidFill>
                  <a:schemeClr val="bg2"/>
                </a:solidFill>
              </a:defRPr>
            </a:lvl1pPr>
            <a:lvl2pPr marL="742950" indent="-285750">
              <a:buFont typeface="Arial" panose="020B0604020202020204" pitchFamily="34" charset="0"/>
              <a:buChar char="•"/>
              <a:defRPr sz="1800">
                <a:solidFill>
                  <a:schemeClr val="bg2"/>
                </a:solidFill>
              </a:defRPr>
            </a:lvl2pPr>
            <a:lvl3pPr marL="1200150" indent="-285750">
              <a:buFont typeface="Arial" panose="020B0604020202020204" pitchFamily="34" charset="0"/>
              <a:buChar char="•"/>
              <a:defRPr sz="1600">
                <a:solidFill>
                  <a:schemeClr val="bg2"/>
                </a:solidFill>
              </a:defRPr>
            </a:lvl3pPr>
            <a:lvl4pPr marL="1657350" indent="-285750">
              <a:buFont typeface="Arial" panose="020B0604020202020204" pitchFamily="34" charset="0"/>
              <a:buChar char="•"/>
              <a:defRPr sz="1400">
                <a:solidFill>
                  <a:schemeClr val="bg2"/>
                </a:solidFill>
              </a:defRPr>
            </a:lvl4pPr>
            <a:lvl5pPr marL="2114550" indent="-285750">
              <a:buFont typeface="Arial" panose="020B0604020202020204" pitchFamily="34" charset="0"/>
              <a:buChar char="•"/>
              <a:defRPr sz="1400">
                <a:solidFill>
                  <a:schemeClr val="bg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Date Placeholder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a:lstStyle/>
          <a:p>
            <a:r>
              <a:rPr lang="en-US" noProof="0" dirty="0"/>
              <a:t>7/14/2018</a:t>
            </a:r>
          </a:p>
        </p:txBody>
      </p:sp>
    </p:spTree>
    <p:extLst>
      <p:ext uri="{BB962C8B-B14F-4D97-AF65-F5344CB8AC3E}">
        <p14:creationId xmlns:p14="http://schemas.microsoft.com/office/powerpoint/2010/main" val="231619443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90D47E-B3B8-440E-9F42-8E8BF157EBFB}"/>
              </a:ext>
            </a:extLst>
          </p:cNvPr>
          <p:cNvSpPr/>
          <p:nvPr userDrawn="1"/>
        </p:nvSpPr>
        <p:spPr>
          <a:xfrm>
            <a:off x="8722615" y="761103"/>
            <a:ext cx="3469385" cy="533579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8983566" y="2345167"/>
            <a:ext cx="2947482" cy="3376355"/>
          </a:xfrm>
        </p:spPr>
        <p:txBody>
          <a:bodyPr/>
          <a:lstStyle>
            <a:lvl1pPr>
              <a:defRPr>
                <a:solidFill>
                  <a:schemeClr val="tx1"/>
                </a:solidFill>
              </a:defRPr>
            </a:lvl1pPr>
          </a:lstStyle>
          <a:p>
            <a:r>
              <a:rPr lang="en-US" noProof="0"/>
              <a:t>Click to edit Master title style</a:t>
            </a:r>
          </a:p>
        </p:txBody>
      </p:sp>
      <p:sp>
        <p:nvSpPr>
          <p:cNvPr id="9" name="Rectangle 8">
            <a:extLst>
              <a:ext uri="{FF2B5EF4-FFF2-40B4-BE49-F238E27FC236}">
                <a16:creationId xmlns:a16="http://schemas.microsoft.com/office/drawing/2014/main" id="{B1F71A73-3F86-47BC-8F23-CF55E86418C3}"/>
              </a:ext>
            </a:extLst>
          </p:cNvPr>
          <p:cNvSpPr/>
          <p:nvPr userDrawn="1"/>
        </p:nvSpPr>
        <p:spPr>
          <a:xfrm>
            <a:off x="573233" y="761103"/>
            <a:ext cx="8065158" cy="5335793"/>
          </a:xfrm>
          <a:prstGeom prst="rect">
            <a:avLst/>
          </a:prstGeom>
          <a:solidFill>
            <a:schemeClr val="tx1">
              <a:alpha val="8509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dirty="0"/>
          </a:p>
        </p:txBody>
      </p:sp>
      <p:sp>
        <p:nvSpPr>
          <p:cNvPr id="3" name="Content Placeholder 2"/>
          <p:cNvSpPr>
            <a:spLocks noGrp="1"/>
          </p:cNvSpPr>
          <p:nvPr>
            <p:ph idx="1" hasCustomPrompt="1"/>
          </p:nvPr>
        </p:nvSpPr>
        <p:spPr>
          <a:xfrm>
            <a:off x="951134" y="860611"/>
            <a:ext cx="7315200" cy="512064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noProof="0" dirty="0"/>
          </a:p>
          <a:p>
            <a:r>
              <a:rPr lang="en-US" noProof="0" dirty="0"/>
              <a:t> Add a footer 	</a:t>
            </a:r>
          </a:p>
          <a:p>
            <a:endParaRPr lang="en-US" noProof="0"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2F5601C1-348E-4149-A60A-012B14EBE97F}" type="slidenum">
              <a:rPr lang="en-US" noProof="0" smtClean="0"/>
              <a:pPr/>
              <a:t>‹#›</a:t>
            </a:fld>
            <a:endParaRPr lang="en-US" noProof="0" dirty="0"/>
          </a:p>
        </p:txBody>
      </p:sp>
      <p:sp>
        <p:nvSpPr>
          <p:cNvPr id="7" name="Date Placeholder 3">
            <a:extLst>
              <a:ext uri="{FF2B5EF4-FFF2-40B4-BE49-F238E27FC236}">
                <a16:creationId xmlns:a16="http://schemas.microsoft.com/office/drawing/2014/main" id="{3A6C3BCD-F202-467A-ABBA-F38FC2989818}"/>
              </a:ext>
            </a:extLst>
          </p:cNvPr>
          <p:cNvSpPr>
            <a:spLocks noGrp="1"/>
          </p:cNvSpPr>
          <p:nvPr>
            <p:ph type="dt" sz="half" idx="10"/>
          </p:nvPr>
        </p:nvSpPr>
        <p:spPr>
          <a:xfrm>
            <a:off x="262465" y="6356350"/>
            <a:ext cx="2743200" cy="365125"/>
          </a:xfrm>
        </p:spPr>
        <p:txBody>
          <a:bodyPr/>
          <a:lstStyle>
            <a:lvl1pPr>
              <a:defRPr>
                <a:solidFill>
                  <a:schemeClr val="bg2"/>
                </a:solidFill>
              </a:defRPr>
            </a:lvl1pPr>
          </a:lstStyle>
          <a:p>
            <a:r>
              <a:rPr lang="en-US" noProof="0" dirty="0"/>
              <a:t>7/14/2018</a:t>
            </a:r>
          </a:p>
        </p:txBody>
      </p:sp>
      <p:sp>
        <p:nvSpPr>
          <p:cNvPr id="8" name="Rectangle 7">
            <a:extLst>
              <a:ext uri="{FF2B5EF4-FFF2-40B4-BE49-F238E27FC236}">
                <a16:creationId xmlns:a16="http://schemas.microsoft.com/office/drawing/2014/main" id="{65CA5BF5-DE7F-4460-817D-AE1BAC336C92}"/>
              </a:ext>
            </a:extLst>
          </p:cNvPr>
          <p:cNvSpPr/>
          <p:nvPr userDrawn="1"/>
        </p:nvSpPr>
        <p:spPr>
          <a:xfrm>
            <a:off x="1" y="753035"/>
            <a:ext cx="494852" cy="5335793"/>
          </a:xfrm>
          <a:prstGeom prst="rect">
            <a:avLst/>
          </a:prstGeom>
          <a:solidFill>
            <a:schemeClr val="accent5">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17335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Title and 4 Content Box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40D05C-B196-4463-8AF0-FECF8B476CA5}"/>
              </a:ext>
            </a:extLst>
          </p:cNvPr>
          <p:cNvSpPr/>
          <p:nvPr userDrawn="1"/>
        </p:nvSpPr>
        <p:spPr>
          <a:xfrm>
            <a:off x="3705041" y="763792"/>
            <a:ext cx="7857285" cy="533525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noProof="0" dirty="0"/>
          </a:p>
        </p:txBody>
      </p:sp>
      <p:sp>
        <p:nvSpPr>
          <p:cNvPr id="10" name="Rectangle 9">
            <a:extLst>
              <a:ext uri="{FF2B5EF4-FFF2-40B4-BE49-F238E27FC236}">
                <a16:creationId xmlns:a16="http://schemas.microsoft.com/office/drawing/2014/main" id="{B6EBED2C-F3CC-43CD-9D5D-53C48DD4A17C}"/>
              </a:ext>
            </a:extLst>
          </p:cNvPr>
          <p:cNvSpPr/>
          <p:nvPr userDrawn="1"/>
        </p:nvSpPr>
        <p:spPr>
          <a:xfrm>
            <a:off x="11804486" y="745000"/>
            <a:ext cx="384668" cy="534490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00" noProof="0" dirty="0"/>
          </a:p>
        </p:txBody>
      </p:sp>
      <p:sp>
        <p:nvSpPr>
          <p:cNvPr id="11" name="Rectangle 10">
            <a:extLst>
              <a:ext uri="{FF2B5EF4-FFF2-40B4-BE49-F238E27FC236}">
                <a16:creationId xmlns:a16="http://schemas.microsoft.com/office/drawing/2014/main" id="{D2988879-231C-4C2A-8B72-7EC0AB5CA21B}"/>
              </a:ext>
            </a:extLst>
          </p:cNvPr>
          <p:cNvSpPr/>
          <p:nvPr userDrawn="1"/>
        </p:nvSpPr>
        <p:spPr>
          <a:xfrm>
            <a:off x="0" y="745000"/>
            <a:ext cx="3430043" cy="5330952"/>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252919" y="2043953"/>
            <a:ext cx="2947482" cy="3681067"/>
          </a:xfrm>
        </p:spPr>
        <p:txBody>
          <a:bodyPr/>
          <a:lstStyle>
            <a:lvl1pPr>
              <a:defRPr>
                <a:solidFill>
                  <a:schemeClr val="tx1"/>
                </a:solidFill>
              </a:defRPr>
            </a:lvl1pPr>
          </a:lstStyle>
          <a:p>
            <a:r>
              <a:rPr lang="en-US" noProof="0"/>
              <a:t>Click to edit Master title style</a:t>
            </a:r>
          </a:p>
        </p:txBody>
      </p:sp>
      <p:sp>
        <p:nvSpPr>
          <p:cNvPr id="3" name="Content Placeholder 2"/>
          <p:cNvSpPr>
            <a:spLocks noGrp="1"/>
          </p:cNvSpPr>
          <p:nvPr>
            <p:ph idx="1" hasCustomPrompt="1"/>
          </p:nvPr>
        </p:nvSpPr>
        <p:spPr>
          <a:xfrm>
            <a:off x="3869268" y="864108"/>
            <a:ext cx="3618054" cy="244924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noProof="0" dirty="0"/>
          </a:p>
          <a:p>
            <a:r>
              <a:rPr lang="en-US" noProof="0" dirty="0"/>
              <a:t> Add a footer 	</a:t>
            </a:r>
          </a:p>
          <a:p>
            <a:endParaRPr lang="en-US" noProof="0"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2F5601C1-348E-4149-A60A-012B14EBE97F}" type="slidenum">
              <a:rPr lang="en-US" noProof="0" smtClean="0"/>
              <a:pPr/>
              <a:t>‹#›</a:t>
            </a:fld>
            <a:endParaRPr lang="en-US" noProof="0" dirty="0"/>
          </a:p>
        </p:txBody>
      </p:sp>
      <p:sp>
        <p:nvSpPr>
          <p:cNvPr id="7" name="Date Placeholder 3">
            <a:extLst>
              <a:ext uri="{FF2B5EF4-FFF2-40B4-BE49-F238E27FC236}">
                <a16:creationId xmlns:a16="http://schemas.microsoft.com/office/drawing/2014/main" id="{3A6C3BCD-F202-467A-ABBA-F38FC2989818}"/>
              </a:ext>
            </a:extLst>
          </p:cNvPr>
          <p:cNvSpPr>
            <a:spLocks noGrp="1"/>
          </p:cNvSpPr>
          <p:nvPr>
            <p:ph type="dt" sz="half" idx="10"/>
          </p:nvPr>
        </p:nvSpPr>
        <p:spPr>
          <a:xfrm>
            <a:off x="262465" y="6356350"/>
            <a:ext cx="2743200" cy="365125"/>
          </a:xfrm>
        </p:spPr>
        <p:txBody>
          <a:bodyPr/>
          <a:lstStyle>
            <a:lvl1pPr>
              <a:defRPr>
                <a:solidFill>
                  <a:schemeClr val="bg2"/>
                </a:solidFill>
              </a:defRPr>
            </a:lvl1pPr>
          </a:lstStyle>
          <a:p>
            <a:r>
              <a:rPr lang="en-US" noProof="0" dirty="0"/>
              <a:t>7/14/2018</a:t>
            </a:r>
          </a:p>
        </p:txBody>
      </p:sp>
      <p:sp>
        <p:nvSpPr>
          <p:cNvPr id="12" name="Content Placeholder 2">
            <a:extLst>
              <a:ext uri="{FF2B5EF4-FFF2-40B4-BE49-F238E27FC236}">
                <a16:creationId xmlns:a16="http://schemas.microsoft.com/office/drawing/2014/main" id="{671F6AA6-44A2-4F03-9FFE-66D0E2F0C922}"/>
              </a:ext>
            </a:extLst>
          </p:cNvPr>
          <p:cNvSpPr>
            <a:spLocks noGrp="1"/>
          </p:cNvSpPr>
          <p:nvPr>
            <p:ph idx="13" hasCustomPrompt="1"/>
          </p:nvPr>
        </p:nvSpPr>
        <p:spPr>
          <a:xfrm>
            <a:off x="7740240" y="864108"/>
            <a:ext cx="3618054" cy="244924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2">
            <a:extLst>
              <a:ext uri="{FF2B5EF4-FFF2-40B4-BE49-F238E27FC236}">
                <a16:creationId xmlns:a16="http://schemas.microsoft.com/office/drawing/2014/main" id="{81AAA51A-AC54-4EAF-98E6-2A338021A4D3}"/>
              </a:ext>
            </a:extLst>
          </p:cNvPr>
          <p:cNvSpPr>
            <a:spLocks noGrp="1"/>
          </p:cNvSpPr>
          <p:nvPr>
            <p:ph idx="14" hasCustomPrompt="1"/>
          </p:nvPr>
        </p:nvSpPr>
        <p:spPr>
          <a:xfrm>
            <a:off x="3869268" y="3481577"/>
            <a:ext cx="3618054" cy="244924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2">
            <a:extLst>
              <a:ext uri="{FF2B5EF4-FFF2-40B4-BE49-F238E27FC236}">
                <a16:creationId xmlns:a16="http://schemas.microsoft.com/office/drawing/2014/main" id="{7525DB2A-A40E-4DE5-8DA6-5FB847C0F0D7}"/>
              </a:ext>
            </a:extLst>
          </p:cNvPr>
          <p:cNvSpPr>
            <a:spLocks noGrp="1"/>
          </p:cNvSpPr>
          <p:nvPr>
            <p:ph idx="15" hasCustomPrompt="1"/>
          </p:nvPr>
        </p:nvSpPr>
        <p:spPr>
          <a:xfrm>
            <a:off x="7740240" y="3481577"/>
            <a:ext cx="3618054" cy="244924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4038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cons_Title ">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7" name="Slide Number Placeholder 6"/>
          <p:cNvSpPr>
            <a:spLocks noGrp="1"/>
          </p:cNvSpPr>
          <p:nvPr>
            <p:ph type="sldNum" sz="quarter" idx="12"/>
          </p:nvPr>
        </p:nvSpPr>
        <p:spPr/>
        <p:txBody>
          <a:bodyPr/>
          <a:lstStyle/>
          <a:p>
            <a:fld id="{2F5601C1-348E-4149-A60A-012B14EBE97F}" type="slidenum">
              <a:rPr lang="en-US" noProof="0" smtClean="0"/>
              <a:t>‹#›</a:t>
            </a:fld>
            <a:endParaRPr lang="en-US" noProof="0" dirty="0"/>
          </a:p>
        </p:txBody>
      </p:sp>
      <p:sp>
        <p:nvSpPr>
          <p:cNvPr id="9" name="Rectangle 8">
            <a:extLst>
              <a:ext uri="{FF2B5EF4-FFF2-40B4-BE49-F238E27FC236}">
                <a16:creationId xmlns:a16="http://schemas.microsoft.com/office/drawing/2014/main" id="{25CCA687-AB7D-4035-849A-4D9F7C0401C1}"/>
              </a:ext>
            </a:extLst>
          </p:cNvPr>
          <p:cNvSpPr/>
          <p:nvPr userDrawn="1"/>
        </p:nvSpPr>
        <p:spPr>
          <a:xfrm>
            <a:off x="-1" y="2526525"/>
            <a:ext cx="3068514" cy="3563377"/>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C5B57C12-8635-490F-AC5E-880EE5EFB9F2}"/>
              </a:ext>
            </a:extLst>
          </p:cNvPr>
          <p:cNvSpPr/>
          <p:nvPr userDrawn="1"/>
        </p:nvSpPr>
        <p:spPr>
          <a:xfrm>
            <a:off x="3200401" y="2526525"/>
            <a:ext cx="848164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BF4D011-4812-426A-AF72-052AC843FFB5}"/>
              </a:ext>
            </a:extLst>
          </p:cNvPr>
          <p:cNvSpPr/>
          <p:nvPr userDrawn="1"/>
        </p:nvSpPr>
        <p:spPr>
          <a:xfrm>
            <a:off x="0" y="758952"/>
            <a:ext cx="3068515" cy="1659371"/>
          </a:xfrm>
          <a:prstGeom prst="rect">
            <a:avLst/>
          </a:prstGeom>
          <a:solidFill>
            <a:schemeClr val="accent5">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5933F083-BCA0-42F4-BB66-81AD5A4DAF5E}"/>
              </a:ext>
            </a:extLst>
          </p:cNvPr>
          <p:cNvSpPr>
            <a:spLocks noGrp="1"/>
          </p:cNvSpPr>
          <p:nvPr>
            <p:ph type="title"/>
          </p:nvPr>
        </p:nvSpPr>
        <p:spPr>
          <a:xfrm>
            <a:off x="509954" y="2637691"/>
            <a:ext cx="2431210" cy="3347055"/>
          </a:xfrm>
        </p:spPr>
        <p:txBody>
          <a:bodyPr/>
          <a:lstStyle>
            <a:lvl1pPr>
              <a:defRPr>
                <a:solidFill>
                  <a:schemeClr val="tx1"/>
                </a:solidFill>
              </a:defRPr>
            </a:lvl1pPr>
          </a:lstStyle>
          <a:p>
            <a:r>
              <a:rPr lang="en-US" noProof="0"/>
              <a:t>Click to edit Master title style</a:t>
            </a:r>
          </a:p>
        </p:txBody>
      </p:sp>
      <p:sp>
        <p:nvSpPr>
          <p:cNvPr id="14" name="Rectangle 13">
            <a:extLst>
              <a:ext uri="{FF2B5EF4-FFF2-40B4-BE49-F238E27FC236}">
                <a16:creationId xmlns:a16="http://schemas.microsoft.com/office/drawing/2014/main" id="{A40193E2-84B1-4994-8F97-4A2EBCE6D1A5}"/>
              </a:ext>
            </a:extLst>
          </p:cNvPr>
          <p:cNvSpPr/>
          <p:nvPr userDrawn="1"/>
        </p:nvSpPr>
        <p:spPr>
          <a:xfrm>
            <a:off x="11815866" y="2526524"/>
            <a:ext cx="376134" cy="356795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a:extLst>
              <a:ext uri="{FF2B5EF4-FFF2-40B4-BE49-F238E27FC236}">
                <a16:creationId xmlns:a16="http://schemas.microsoft.com/office/drawing/2014/main" id="{A3569071-305C-4C40-87F4-0EE8553B6640}"/>
              </a:ext>
            </a:extLst>
          </p:cNvPr>
          <p:cNvSpPr>
            <a:spLocks noGrp="1"/>
          </p:cNvSpPr>
          <p:nvPr>
            <p:ph type="body" sz="quarter" idx="13" hasCustomPrompt="1"/>
          </p:nvPr>
        </p:nvSpPr>
        <p:spPr>
          <a:xfrm>
            <a:off x="3597275" y="2638425"/>
            <a:ext cx="8091488" cy="334645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Date Placeholder 3">
            <a:extLst>
              <a:ext uri="{FF2B5EF4-FFF2-40B4-BE49-F238E27FC236}">
                <a16:creationId xmlns:a16="http://schemas.microsoft.com/office/drawing/2014/main" id="{C8501626-512F-4A26-9857-5FC55FC399BE}"/>
              </a:ext>
            </a:extLst>
          </p:cNvPr>
          <p:cNvSpPr>
            <a:spLocks noGrp="1"/>
          </p:cNvSpPr>
          <p:nvPr>
            <p:ph type="dt" sz="half" idx="10"/>
          </p:nvPr>
        </p:nvSpPr>
        <p:spPr>
          <a:xfrm>
            <a:off x="262465" y="6356350"/>
            <a:ext cx="2743200" cy="365125"/>
          </a:xfrm>
        </p:spPr>
        <p:txBody>
          <a:bodyPr/>
          <a:lstStyle/>
          <a:p>
            <a:r>
              <a:rPr lang="en-US" noProof="0" dirty="0"/>
              <a:t>7/14/2018</a:t>
            </a:r>
          </a:p>
        </p:txBody>
      </p:sp>
    </p:spTree>
    <p:extLst>
      <p:ext uri="{BB962C8B-B14F-4D97-AF65-F5344CB8AC3E}">
        <p14:creationId xmlns:p14="http://schemas.microsoft.com/office/powerpoint/2010/main" val="3909546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cons Title Right">
    <p:bg>
      <p:bgPr>
        <a:solidFill>
          <a:schemeClr val="bg1"/>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7" name="Slide Number Placeholder 6"/>
          <p:cNvSpPr>
            <a:spLocks noGrp="1"/>
          </p:cNvSpPr>
          <p:nvPr>
            <p:ph type="sldNum" sz="quarter" idx="12"/>
          </p:nvPr>
        </p:nvSpPr>
        <p:spPr/>
        <p:txBody>
          <a:bodyPr/>
          <a:lstStyle/>
          <a:p>
            <a:fld id="{2F5601C1-348E-4149-A60A-012B14EBE97F}" type="slidenum">
              <a:rPr lang="en-US" noProof="0" smtClean="0"/>
              <a:t>‹#›</a:t>
            </a:fld>
            <a:endParaRPr lang="en-US" noProof="0" dirty="0"/>
          </a:p>
        </p:txBody>
      </p:sp>
      <p:sp>
        <p:nvSpPr>
          <p:cNvPr id="10" name="Rectangle 9">
            <a:extLst>
              <a:ext uri="{FF2B5EF4-FFF2-40B4-BE49-F238E27FC236}">
                <a16:creationId xmlns:a16="http://schemas.microsoft.com/office/drawing/2014/main" id="{C5B57C12-8635-490F-AC5E-880EE5EFB9F2}"/>
              </a:ext>
            </a:extLst>
          </p:cNvPr>
          <p:cNvSpPr/>
          <p:nvPr userDrawn="1"/>
        </p:nvSpPr>
        <p:spPr>
          <a:xfrm>
            <a:off x="527125" y="2524913"/>
            <a:ext cx="848164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25CCA687-AB7D-4035-849A-4D9F7C0401C1}"/>
              </a:ext>
            </a:extLst>
          </p:cNvPr>
          <p:cNvSpPr/>
          <p:nvPr userDrawn="1"/>
        </p:nvSpPr>
        <p:spPr>
          <a:xfrm>
            <a:off x="9118064" y="2524912"/>
            <a:ext cx="3068514" cy="3563377"/>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BF4D011-4812-426A-AF72-052AC843FFB5}"/>
              </a:ext>
            </a:extLst>
          </p:cNvPr>
          <p:cNvSpPr/>
          <p:nvPr userDrawn="1"/>
        </p:nvSpPr>
        <p:spPr>
          <a:xfrm>
            <a:off x="9118063" y="765851"/>
            <a:ext cx="3068515" cy="1659371"/>
          </a:xfrm>
          <a:prstGeom prst="rect">
            <a:avLst/>
          </a:prstGeom>
          <a:solidFill>
            <a:schemeClr val="accent5">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5933F083-BCA0-42F4-BB66-81AD5A4DAF5E}"/>
              </a:ext>
            </a:extLst>
          </p:cNvPr>
          <p:cNvSpPr>
            <a:spLocks noGrp="1"/>
          </p:cNvSpPr>
          <p:nvPr>
            <p:ph type="title"/>
          </p:nvPr>
        </p:nvSpPr>
        <p:spPr>
          <a:xfrm>
            <a:off x="9425958" y="2641544"/>
            <a:ext cx="2431210" cy="3347055"/>
          </a:xfrm>
        </p:spPr>
        <p:txBody>
          <a:bodyPr/>
          <a:lstStyle>
            <a:lvl1pPr>
              <a:defRPr>
                <a:solidFill>
                  <a:schemeClr val="tx1"/>
                </a:solidFill>
              </a:defRPr>
            </a:lvl1pPr>
          </a:lstStyle>
          <a:p>
            <a:r>
              <a:rPr lang="en-US" noProof="0"/>
              <a:t>Click to edit Master title style</a:t>
            </a:r>
          </a:p>
        </p:txBody>
      </p:sp>
      <p:sp>
        <p:nvSpPr>
          <p:cNvPr id="14" name="Rectangle 13">
            <a:extLst>
              <a:ext uri="{FF2B5EF4-FFF2-40B4-BE49-F238E27FC236}">
                <a16:creationId xmlns:a16="http://schemas.microsoft.com/office/drawing/2014/main" id="{A40193E2-84B1-4994-8F97-4A2EBCE6D1A5}"/>
              </a:ext>
            </a:extLst>
          </p:cNvPr>
          <p:cNvSpPr/>
          <p:nvPr userDrawn="1"/>
        </p:nvSpPr>
        <p:spPr>
          <a:xfrm>
            <a:off x="15348" y="2531097"/>
            <a:ext cx="376134" cy="356795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a:extLst>
              <a:ext uri="{FF2B5EF4-FFF2-40B4-BE49-F238E27FC236}">
                <a16:creationId xmlns:a16="http://schemas.microsoft.com/office/drawing/2014/main" id="{A3569071-305C-4C40-87F4-0EE8553B6640}"/>
              </a:ext>
            </a:extLst>
          </p:cNvPr>
          <p:cNvSpPr>
            <a:spLocks noGrp="1"/>
          </p:cNvSpPr>
          <p:nvPr>
            <p:ph type="body" sz="quarter" idx="13" hasCustomPrompt="1"/>
          </p:nvPr>
        </p:nvSpPr>
        <p:spPr>
          <a:xfrm>
            <a:off x="722203" y="2633375"/>
            <a:ext cx="8091488" cy="334645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Date Placeholder 3">
            <a:extLst>
              <a:ext uri="{FF2B5EF4-FFF2-40B4-BE49-F238E27FC236}">
                <a16:creationId xmlns:a16="http://schemas.microsoft.com/office/drawing/2014/main" id="{C8501626-512F-4A26-9857-5FC55FC399BE}"/>
              </a:ext>
            </a:extLst>
          </p:cNvPr>
          <p:cNvSpPr>
            <a:spLocks noGrp="1"/>
          </p:cNvSpPr>
          <p:nvPr>
            <p:ph type="dt" sz="half" idx="10"/>
          </p:nvPr>
        </p:nvSpPr>
        <p:spPr>
          <a:xfrm>
            <a:off x="262465" y="6356350"/>
            <a:ext cx="2743200" cy="365125"/>
          </a:xfrm>
        </p:spPr>
        <p:txBody>
          <a:bodyPr/>
          <a:lstStyle/>
          <a:p>
            <a:r>
              <a:rPr lang="en-US" noProof="0" dirty="0"/>
              <a:t>7/14/2018</a:t>
            </a:r>
          </a:p>
        </p:txBody>
      </p:sp>
    </p:spTree>
    <p:extLst>
      <p:ext uri="{BB962C8B-B14F-4D97-AF65-F5344CB8AC3E}">
        <p14:creationId xmlns:p14="http://schemas.microsoft.com/office/powerpoint/2010/main" val="660225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ide_by_S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4FEA5CF-263B-4BE3-8A0F-4F64C91A3EAD}"/>
              </a:ext>
            </a:extLst>
          </p:cNvPr>
          <p:cNvSpPr>
            <a:spLocks noGrp="1"/>
          </p:cNvSpPr>
          <p:nvPr>
            <p:ph type="pic" sz="quarter" idx="13"/>
          </p:nvPr>
        </p:nvSpPr>
        <p:spPr>
          <a:xfrm>
            <a:off x="0" y="0"/>
            <a:ext cx="12192000" cy="6858000"/>
          </a:xfrm>
          <a:noFill/>
        </p:spPr>
        <p:txBody>
          <a:bodyPr/>
          <a:lstStyle/>
          <a:p>
            <a:r>
              <a:rPr lang="en-US" noProof="0"/>
              <a:t>Click icon to add picture</a:t>
            </a:r>
            <a:endParaRPr lang="en-US" noProof="0" dirty="0"/>
          </a:p>
        </p:txBody>
      </p:sp>
      <p:sp>
        <p:nvSpPr>
          <p:cNvPr id="9" name="Rectangle 8">
            <a:extLst>
              <a:ext uri="{FF2B5EF4-FFF2-40B4-BE49-F238E27FC236}">
                <a16:creationId xmlns:a16="http://schemas.microsoft.com/office/drawing/2014/main" id="{DB9B4BDF-0731-43A1-9FA4-B813CCABFFBD}"/>
              </a:ext>
            </a:extLst>
          </p:cNvPr>
          <p:cNvSpPr/>
          <p:nvPr userDrawn="1"/>
        </p:nvSpPr>
        <p:spPr>
          <a:xfrm>
            <a:off x="0" y="2661238"/>
            <a:ext cx="4044464" cy="313131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84E936B2-F67D-47E2-B4EF-BFB09DFAE723}"/>
              </a:ext>
            </a:extLst>
          </p:cNvPr>
          <p:cNvSpPr/>
          <p:nvPr userDrawn="1"/>
        </p:nvSpPr>
        <p:spPr>
          <a:xfrm>
            <a:off x="7746025" y="1065452"/>
            <a:ext cx="4445977" cy="472709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49D99AE2-0582-4909-A290-DE0718ED189B}"/>
              </a:ext>
            </a:extLst>
          </p:cNvPr>
          <p:cNvSpPr/>
          <p:nvPr userDrawn="1"/>
        </p:nvSpPr>
        <p:spPr>
          <a:xfrm>
            <a:off x="2" y="1065451"/>
            <a:ext cx="4044465" cy="1478849"/>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A0F68EA6-727E-4DCD-8AC2-A483CE5A60BA}"/>
              </a:ext>
            </a:extLst>
          </p:cNvPr>
          <p:cNvSpPr>
            <a:spLocks noGrp="1"/>
          </p:cNvSpPr>
          <p:nvPr>
            <p:ph type="title"/>
          </p:nvPr>
        </p:nvSpPr>
        <p:spPr>
          <a:xfrm>
            <a:off x="337476" y="2795380"/>
            <a:ext cx="3369512" cy="2880230"/>
          </a:xfrm>
        </p:spPr>
        <p:txBody>
          <a:bodyPr>
            <a:normAutofit/>
          </a:bodyPr>
          <a:lstStyle>
            <a:lvl1pPr>
              <a:defRPr>
                <a:solidFill>
                  <a:schemeClr val="tx1"/>
                </a:solidFill>
              </a:defRPr>
            </a:lvl1pPr>
          </a:lstStyle>
          <a:p>
            <a:r>
              <a:rPr lang="en-US" sz="3000" noProof="0"/>
              <a:t>Click to edit Master title style</a:t>
            </a:r>
          </a:p>
        </p:txBody>
      </p:sp>
      <p:sp>
        <p:nvSpPr>
          <p:cNvPr id="13" name="Content Placeholder 2">
            <a:extLst>
              <a:ext uri="{FF2B5EF4-FFF2-40B4-BE49-F238E27FC236}">
                <a16:creationId xmlns:a16="http://schemas.microsoft.com/office/drawing/2014/main" id="{FC504EF3-1237-4467-9FD5-E0E43C1BABF5}"/>
              </a:ext>
            </a:extLst>
          </p:cNvPr>
          <p:cNvSpPr>
            <a:spLocks noGrp="1"/>
          </p:cNvSpPr>
          <p:nvPr>
            <p:ph idx="1" hasCustomPrompt="1"/>
          </p:nvPr>
        </p:nvSpPr>
        <p:spPr>
          <a:xfrm>
            <a:off x="7929197" y="1206481"/>
            <a:ext cx="4079631" cy="4469129"/>
          </a:xfrm>
        </p:spPr>
        <p:txBody>
          <a:bodyPr/>
          <a:lstStyle>
            <a:lvl1pPr>
              <a:defRPr>
                <a:solidFill>
                  <a:schemeClr val="bg2"/>
                </a:solidFill>
              </a:defRPr>
            </a:lvl1pPr>
          </a:lstStyle>
          <a:p>
            <a:pPr lvl="0"/>
            <a:r>
              <a:rPr lang="en-US" noProof="0"/>
              <a:t>Edit Master text styles</a:t>
            </a:r>
          </a:p>
        </p:txBody>
      </p:sp>
      <p:sp>
        <p:nvSpPr>
          <p:cNvPr id="6" name="Footer Placeholder 5"/>
          <p:cNvSpPr>
            <a:spLocks noGrp="1"/>
          </p:cNvSpPr>
          <p:nvPr>
            <p:ph type="ftr" sz="quarter" idx="11"/>
          </p:nvPr>
        </p:nvSpPr>
        <p:spPr/>
        <p:txBody>
          <a:bodyPr/>
          <a:lstStyle/>
          <a:p>
            <a:endParaRPr lang="en-US" noProof="0" dirty="0"/>
          </a:p>
          <a:p>
            <a:r>
              <a:rPr lang="en-US" noProof="0" dirty="0"/>
              <a:t> Add a footer 	</a:t>
            </a:r>
          </a:p>
          <a:p>
            <a:endParaRPr lang="en-US" noProof="0" dirty="0"/>
          </a:p>
        </p:txBody>
      </p:sp>
      <p:sp>
        <p:nvSpPr>
          <p:cNvPr id="7" name="Slide Number Placeholder 6"/>
          <p:cNvSpPr>
            <a:spLocks noGrp="1"/>
          </p:cNvSpPr>
          <p:nvPr>
            <p:ph type="sldNum" sz="quarter" idx="12"/>
          </p:nvPr>
        </p:nvSpPr>
        <p:spPr/>
        <p:txBody>
          <a:bodyPr/>
          <a:lstStyle/>
          <a:p>
            <a:fld id="{2F5601C1-348E-4149-A60A-012B14EBE97F}" type="slidenum">
              <a:rPr lang="en-US" noProof="0" smtClean="0"/>
              <a:t>‹#›</a:t>
            </a:fld>
            <a:endParaRPr lang="en-US" noProof="0" dirty="0"/>
          </a:p>
        </p:txBody>
      </p:sp>
      <p:sp>
        <p:nvSpPr>
          <p:cNvPr id="24" name="Date Placeholder 3">
            <a:extLst>
              <a:ext uri="{FF2B5EF4-FFF2-40B4-BE49-F238E27FC236}">
                <a16:creationId xmlns:a16="http://schemas.microsoft.com/office/drawing/2014/main" id="{668056DE-DA3F-41EF-A93F-C50A4A789D7E}"/>
              </a:ext>
            </a:extLst>
          </p:cNvPr>
          <p:cNvSpPr>
            <a:spLocks noGrp="1"/>
          </p:cNvSpPr>
          <p:nvPr>
            <p:ph type="dt" sz="half" idx="10"/>
          </p:nvPr>
        </p:nvSpPr>
        <p:spPr>
          <a:xfrm>
            <a:off x="262465" y="6356350"/>
            <a:ext cx="2743200" cy="365125"/>
          </a:xfrm>
        </p:spPr>
        <p:txBody>
          <a:bodyPr/>
          <a:lstStyle/>
          <a:p>
            <a:r>
              <a:rPr lang="en-US" noProof="0" dirty="0"/>
              <a:t>7/14/2018</a:t>
            </a:r>
          </a:p>
        </p:txBody>
      </p:sp>
    </p:spTree>
    <p:extLst>
      <p:ext uri="{BB962C8B-B14F-4D97-AF65-F5344CB8AC3E}">
        <p14:creationId xmlns:p14="http://schemas.microsoft.com/office/powerpoint/2010/main" val="1018146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bg2"/>
                </a:solidFill>
              </a:defRPr>
            </a:lvl1pPr>
          </a:lstStyle>
          <a:p>
            <a:r>
              <a:rPr lang="en-US" noProof="0" dirty="0"/>
              <a:t>7/14/2018</a:t>
            </a: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bg2"/>
                </a:solidFill>
              </a:defRPr>
            </a:lvl1pPr>
          </a:lstStyle>
          <a:p>
            <a:endParaRPr lang="en-US" noProof="0" dirty="0"/>
          </a:p>
          <a:p>
            <a:r>
              <a:rPr lang="en-US" noProof="0" dirty="0"/>
              <a:t> Add a footer 	</a:t>
            </a:r>
          </a:p>
          <a:p>
            <a:endParaRPr lang="en-US" noProof="0"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bg2"/>
                </a:solidFill>
              </a:defRPr>
            </a:lvl1pPr>
          </a:lstStyle>
          <a:p>
            <a:fld id="{2F5601C1-348E-4149-A60A-012B14EBE97F}" type="slidenum">
              <a:rPr lang="en-US" noProof="0" smtClean="0"/>
              <a:pPr/>
              <a:t>‹#›</a:t>
            </a:fld>
            <a:endParaRPr lang="en-US" noProof="0" dirty="0"/>
          </a:p>
        </p:txBody>
      </p:sp>
    </p:spTree>
    <p:extLst>
      <p:ext uri="{BB962C8B-B14F-4D97-AF65-F5344CB8AC3E}">
        <p14:creationId xmlns:p14="http://schemas.microsoft.com/office/powerpoint/2010/main" val="2624100878"/>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72" r:id="rId4"/>
    <p:sldLayoutId id="2147483676" r:id="rId5"/>
    <p:sldLayoutId id="2147483677" r:id="rId6"/>
    <p:sldLayoutId id="2147483673" r:id="rId7"/>
    <p:sldLayoutId id="2147483678" r:id="rId8"/>
    <p:sldLayoutId id="2147483674" r:id="rId9"/>
    <p:sldLayoutId id="2147483682" r:id="rId10"/>
    <p:sldLayoutId id="2147483684" r:id="rId11"/>
    <p:sldLayoutId id="2147483680" r:id="rId12"/>
    <p:sldLayoutId id="2147483683" r:id="rId13"/>
    <p:sldLayoutId id="2147483679" r:id="rId14"/>
    <p:sldLayoutId id="2147483667" r:id="rId15"/>
    <p:sldLayoutId id="2147483685" r:id="rId16"/>
  </p:sldLayoutIdLst>
  <p:txStyles>
    <p:titleStyle>
      <a:lvl1pPr algn="l" defTabSz="914400" rtl="0" eaLnBrk="1" latinLnBrk="0" hangingPunct="1">
        <a:lnSpc>
          <a:spcPct val="90000"/>
        </a:lnSpc>
        <a:spcBef>
          <a:spcPct val="0"/>
        </a:spcBef>
        <a:buNone/>
        <a:defRPr sz="3600" kern="1200" spc="-60"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www.rfc-editor.org/rfc/rfc7520.html" TargetMode="External"/><Relationship Id="rId3" Type="http://schemas.openxmlformats.org/officeDocument/2006/relationships/hyperlink" Target="https://datatracker.ietf.org/doc/html/rfc7515" TargetMode="External"/><Relationship Id="rId7" Type="http://schemas.openxmlformats.org/officeDocument/2006/relationships/hyperlink" Target="https://datatracker.ietf.org/doc/html/rfc7519" TargetMode="External"/><Relationship Id="rId2" Type="http://schemas.openxmlformats.org/officeDocument/2006/relationships/hyperlink" Target="https://datatracker.ietf.org/doc/html/rfc2898" TargetMode="External"/><Relationship Id="rId1" Type="http://schemas.openxmlformats.org/officeDocument/2006/relationships/slideLayout" Target="../slideLayouts/slideLayout4.xml"/><Relationship Id="rId6" Type="http://schemas.openxmlformats.org/officeDocument/2006/relationships/hyperlink" Target="https://datatracker.ietf.org/doc/html/rfc7518" TargetMode="External"/><Relationship Id="rId11" Type="http://schemas.openxmlformats.org/officeDocument/2006/relationships/hyperlink" Target="https://www.blackhat.com/us-23/briefings/schedule/#three-new-attacks-against-json-web-tokens-31695" TargetMode="External"/><Relationship Id="rId5" Type="http://schemas.openxmlformats.org/officeDocument/2006/relationships/hyperlink" Target="https://datatracker.ietf.org/doc/html/rfc7517" TargetMode="External"/><Relationship Id="rId10" Type="http://schemas.openxmlformats.org/officeDocument/2006/relationships/hyperlink" Target="https://docs.authlib.org/en/latest/jose/index.html" TargetMode="External"/><Relationship Id="rId4" Type="http://schemas.openxmlformats.org/officeDocument/2006/relationships/hyperlink" Target="https://datatracker.ietf.org/doc/html/rfc7516" TargetMode="External"/><Relationship Id="rId9" Type="http://schemas.openxmlformats.org/officeDocument/2006/relationships/hyperlink" Target="https://www.rfc-editor.org/rfc/rfc7165.html"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jose.readthedocs.io/en/latest/" TargetMode="External"/><Relationship Id="rId3" Type="http://schemas.openxmlformats.org/officeDocument/2006/relationships/hyperlink" Target="https://www.iana.org/assignments/jwt/jwt.xhtml#claims" TargetMode="External"/><Relationship Id="rId7" Type="http://schemas.openxmlformats.org/officeDocument/2006/relationships/hyperlink" Target="https://auth0.com/resources/ebooks/jwt-handbook/thankyou" TargetMode="External"/><Relationship Id="rId2" Type="http://schemas.openxmlformats.org/officeDocument/2006/relationships/hyperlink" Target="https://connect2id.com/products/nimbus-jose-jwt/algorithm-selection-guide" TargetMode="External"/><Relationship Id="rId1" Type="http://schemas.openxmlformats.org/officeDocument/2006/relationships/slideLayout" Target="../slideLayouts/slideLayout4.xml"/><Relationship Id="rId6" Type="http://schemas.openxmlformats.org/officeDocument/2006/relationships/hyperlink" Target="https://www.ibm.com/docs/en/order-management?topic=users-jwt-authentication" TargetMode="External"/><Relationship Id="rId5" Type="http://schemas.openxmlformats.org/officeDocument/2006/relationships/hyperlink" Target="https://stytch.com/blog/jwt-claims/" TargetMode="External"/><Relationship Id="rId4" Type="http://schemas.openxmlformats.org/officeDocument/2006/relationships/hyperlink" Target="https://auth0.com/blog/json-web-token-signing-algorithms-overview/" TargetMode="External"/><Relationship Id="rId9" Type="http://schemas.openxmlformats.org/officeDocument/2006/relationships/hyperlink" Target="https://learn.microsoft.com/en-us/azure/api-management/authentication-authorization-overview"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blackGray">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9AC2C2-8572-458B-92E0-FCFC56DAF52B}"/>
              </a:ext>
              <a:ext uri="{C183D7F6-B498-43B3-948B-1728B52AA6E4}">
                <adec:decorative xmlns:adec="http://schemas.microsoft.com/office/drawing/2017/decorative" val="1"/>
              </a:ext>
            </a:extLst>
          </p:cNvPr>
          <p:cNvSpPr/>
          <p:nvPr/>
        </p:nvSpPr>
        <p:spPr>
          <a:xfrm>
            <a:off x="0" y="761998"/>
            <a:ext cx="3200400" cy="5334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02B5859-9D6F-46C0-ABF0-023C6B74126D}"/>
              </a:ext>
              <a:ext uri="{C183D7F6-B498-43B3-948B-1728B52AA6E4}">
                <adec:decorative xmlns:adec="http://schemas.microsoft.com/office/drawing/2017/decorative" val="1"/>
              </a:ext>
            </a:extLst>
          </p:cNvPr>
          <p:cNvSpPr/>
          <p:nvPr/>
        </p:nvSpPr>
        <p:spPr>
          <a:xfrm>
            <a:off x="3289874" y="761997"/>
            <a:ext cx="8902126" cy="3832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121E24A-B45F-4E84-817F-A0D105887FBE}"/>
              </a:ext>
            </a:extLst>
          </p:cNvPr>
          <p:cNvSpPr>
            <a:spLocks noGrp="1"/>
          </p:cNvSpPr>
          <p:nvPr>
            <p:ph type="ctrTitle"/>
          </p:nvPr>
        </p:nvSpPr>
        <p:spPr/>
        <p:txBody>
          <a:bodyPr/>
          <a:lstStyle/>
          <a:p>
            <a:r>
              <a:rPr lang="en-US" dirty="0">
                <a:solidFill>
                  <a:srgbClr val="000000"/>
                </a:solidFill>
              </a:rPr>
              <a:t>Navigating The Modern Battlefront of JWT Security</a:t>
            </a:r>
            <a:endParaRPr lang="en-ZA" dirty="0">
              <a:solidFill>
                <a:srgbClr val="000000"/>
              </a:solidFill>
            </a:endParaRPr>
          </a:p>
        </p:txBody>
      </p:sp>
      <p:sp>
        <p:nvSpPr>
          <p:cNvPr id="11" name="Rectangle 10">
            <a:extLst>
              <a:ext uri="{FF2B5EF4-FFF2-40B4-BE49-F238E27FC236}">
                <a16:creationId xmlns:a16="http://schemas.microsoft.com/office/drawing/2014/main" id="{1C9E9A52-DC4D-4073-B101-9B4108DAAD42}"/>
              </a:ext>
              <a:ext uri="{C183D7F6-B498-43B3-948B-1728B52AA6E4}">
                <adec:decorative xmlns:adec="http://schemas.microsoft.com/office/drawing/2017/decorative" val="1"/>
              </a:ext>
            </a:extLst>
          </p:cNvPr>
          <p:cNvSpPr/>
          <p:nvPr/>
        </p:nvSpPr>
        <p:spPr>
          <a:xfrm>
            <a:off x="3289874" y="4668819"/>
            <a:ext cx="8902126" cy="1427179"/>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00" dirty="0">
              <a:solidFill>
                <a:schemeClr val="bg1"/>
              </a:solidFill>
            </a:endParaRPr>
          </a:p>
        </p:txBody>
      </p:sp>
      <p:sp>
        <p:nvSpPr>
          <p:cNvPr id="3" name="Subtitle 2">
            <a:extLst>
              <a:ext uri="{FF2B5EF4-FFF2-40B4-BE49-F238E27FC236}">
                <a16:creationId xmlns:a16="http://schemas.microsoft.com/office/drawing/2014/main" id="{B1DCF22D-34B9-4165-8498-9B48279F64D5}"/>
              </a:ext>
            </a:extLst>
          </p:cNvPr>
          <p:cNvSpPr>
            <a:spLocks noGrp="1"/>
          </p:cNvSpPr>
          <p:nvPr>
            <p:ph type="subTitle" idx="1"/>
          </p:nvPr>
        </p:nvSpPr>
        <p:spPr/>
        <p:txBody>
          <a:bodyPr>
            <a:noAutofit/>
          </a:bodyPr>
          <a:lstStyle/>
          <a:p>
            <a:r>
              <a:rPr lang="en-US" sz="3200" dirty="0">
                <a:solidFill>
                  <a:srgbClr val="FFFFFF"/>
                </a:solidFill>
              </a:rPr>
              <a:t>Viktor Mares - Sr. Penetration Tester @SoCyber</a:t>
            </a:r>
          </a:p>
        </p:txBody>
      </p:sp>
      <p:pic>
        <p:nvPicPr>
          <p:cNvPr id="8" name="Picture 7">
            <a:extLst>
              <a:ext uri="{FF2B5EF4-FFF2-40B4-BE49-F238E27FC236}">
                <a16:creationId xmlns:a16="http://schemas.microsoft.com/office/drawing/2014/main" id="{9F65B903-4A6D-E1FD-D737-B9CFBCA7BBB7}"/>
              </a:ext>
            </a:extLst>
          </p:cNvPr>
          <p:cNvPicPr>
            <a:picLocks noChangeAspect="1"/>
          </p:cNvPicPr>
          <p:nvPr/>
        </p:nvPicPr>
        <p:blipFill>
          <a:blip r:embed="rId2"/>
          <a:stretch>
            <a:fillRect/>
          </a:stretch>
        </p:blipFill>
        <p:spPr>
          <a:xfrm>
            <a:off x="0" y="1477466"/>
            <a:ext cx="3172205" cy="3421705"/>
          </a:xfrm>
          <a:prstGeom prst="rect">
            <a:avLst/>
          </a:prstGeom>
        </p:spPr>
      </p:pic>
    </p:spTree>
    <p:extLst>
      <p:ext uri="{BB962C8B-B14F-4D97-AF65-F5344CB8AC3E}">
        <p14:creationId xmlns:p14="http://schemas.microsoft.com/office/powerpoint/2010/main" val="3354990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JSON Web Tokens (JWT)</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3563377"/>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3563377"/>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783974" y="2663254"/>
            <a:ext cx="9120216" cy="3304549"/>
          </a:xfrm>
        </p:spPr>
        <p:txBody>
          <a:bodyPr anchor="ctr" anchorCtr="0">
            <a:normAutofit fontScale="70000" lnSpcReduction="20000"/>
          </a:bodyPr>
          <a:lstStyle/>
          <a:p>
            <a:pPr marL="0" indent="0">
              <a:buNone/>
            </a:pPr>
            <a:r>
              <a:rPr lang="en-US" sz="3200" dirty="0">
                <a:solidFill>
                  <a:srgbClr val="000000"/>
                </a:solidFill>
                <a:ea typeface="Tahoma" panose="020B0604030504040204" pitchFamily="34" charset="0"/>
                <a:cs typeface="Tahoma" panose="020B0604030504040204" pitchFamily="34" charset="0"/>
              </a:rPr>
              <a:t>Defined by </a:t>
            </a:r>
            <a:r>
              <a:rPr lang="en-US" sz="3200" b="1" dirty="0">
                <a:solidFill>
                  <a:srgbClr val="000000"/>
                </a:solidFill>
                <a:ea typeface="Tahoma" panose="020B0604030504040204" pitchFamily="34" charset="0"/>
                <a:cs typeface="Tahoma" panose="020B0604030504040204" pitchFamily="34" charset="0"/>
              </a:rPr>
              <a:t>RFC7519</a:t>
            </a:r>
            <a:r>
              <a:rPr lang="en-US" sz="3200" dirty="0">
                <a:solidFill>
                  <a:srgbClr val="000000"/>
                </a:solidFill>
                <a:ea typeface="Tahoma" panose="020B0604030504040204" pitchFamily="34" charset="0"/>
                <a:cs typeface="Tahoma" panose="020B0604030504040204" pitchFamily="34" charset="0"/>
              </a:rPr>
              <a:t>:</a:t>
            </a:r>
          </a:p>
          <a:p>
            <a:pPr marL="0" indent="0">
              <a:buNone/>
            </a:pPr>
            <a:r>
              <a:rPr lang="en-US" sz="3200" dirty="0">
                <a:solidFill>
                  <a:srgbClr val="000000"/>
                </a:solidFill>
                <a:ea typeface="Tahoma" panose="020B0604030504040204" pitchFamily="34" charset="0"/>
                <a:cs typeface="Tahoma" panose="020B0604030504040204" pitchFamily="34" charset="0"/>
              </a:rPr>
              <a:t>JSON Web Token (JWT) is a compact, URL-safe means of representing</a:t>
            </a:r>
          </a:p>
          <a:p>
            <a:pPr marL="0" indent="0">
              <a:buNone/>
            </a:pPr>
            <a:r>
              <a:rPr lang="en-US" sz="3200" dirty="0">
                <a:solidFill>
                  <a:srgbClr val="000000"/>
                </a:solidFill>
                <a:ea typeface="Tahoma" panose="020B0604030504040204" pitchFamily="34" charset="0"/>
                <a:cs typeface="Tahoma" panose="020B0604030504040204" pitchFamily="34" charset="0"/>
              </a:rPr>
              <a:t>   claims to be transferred between two parties.  The claims in a JWT</a:t>
            </a:r>
          </a:p>
          <a:p>
            <a:pPr marL="0" indent="0">
              <a:buNone/>
            </a:pPr>
            <a:r>
              <a:rPr lang="en-US" sz="3200" dirty="0">
                <a:solidFill>
                  <a:srgbClr val="000000"/>
                </a:solidFill>
                <a:ea typeface="Tahoma" panose="020B0604030504040204" pitchFamily="34" charset="0"/>
                <a:cs typeface="Tahoma" panose="020B0604030504040204" pitchFamily="34" charset="0"/>
              </a:rPr>
              <a:t>   are encoded as a JSON object that is used as the payload of a JSON</a:t>
            </a:r>
          </a:p>
          <a:p>
            <a:pPr marL="0" indent="0">
              <a:buNone/>
            </a:pPr>
            <a:r>
              <a:rPr lang="en-US" sz="3200" dirty="0">
                <a:solidFill>
                  <a:srgbClr val="000000"/>
                </a:solidFill>
                <a:ea typeface="Tahoma" panose="020B0604030504040204" pitchFamily="34" charset="0"/>
                <a:cs typeface="Tahoma" panose="020B0604030504040204" pitchFamily="34" charset="0"/>
              </a:rPr>
              <a:t>   Web Signature (JWS) structure or as the plaintext of a JSON Web</a:t>
            </a:r>
          </a:p>
          <a:p>
            <a:pPr marL="0" indent="0">
              <a:buNone/>
            </a:pPr>
            <a:r>
              <a:rPr lang="en-US" sz="3200" dirty="0">
                <a:solidFill>
                  <a:srgbClr val="000000"/>
                </a:solidFill>
                <a:ea typeface="Tahoma" panose="020B0604030504040204" pitchFamily="34" charset="0"/>
                <a:cs typeface="Tahoma" panose="020B0604030504040204" pitchFamily="34" charset="0"/>
              </a:rPr>
              <a:t>   Encryption (JWE) structure, enabling the claims to be digitally</a:t>
            </a:r>
          </a:p>
          <a:p>
            <a:pPr marL="0" indent="0">
              <a:buNone/>
            </a:pPr>
            <a:r>
              <a:rPr lang="en-US" sz="3200" dirty="0">
                <a:solidFill>
                  <a:srgbClr val="000000"/>
                </a:solidFill>
                <a:ea typeface="Tahoma" panose="020B0604030504040204" pitchFamily="34" charset="0"/>
                <a:cs typeface="Tahoma" panose="020B0604030504040204" pitchFamily="34" charset="0"/>
              </a:rPr>
              <a:t>   signed or integrity protected with a Message Authentication Code</a:t>
            </a:r>
          </a:p>
          <a:p>
            <a:pPr marL="0" indent="0">
              <a:buNone/>
            </a:pPr>
            <a:r>
              <a:rPr lang="en-US" sz="3200" dirty="0">
                <a:solidFill>
                  <a:srgbClr val="000000"/>
                </a:solidFill>
                <a:ea typeface="Tahoma" panose="020B0604030504040204" pitchFamily="34" charset="0"/>
                <a:cs typeface="Tahoma" panose="020B0604030504040204" pitchFamily="34" charset="0"/>
              </a:rPr>
              <a:t>   (MAC) and/or encrypted.</a:t>
            </a:r>
            <a:endParaRPr lang="en-US" sz="3200" dirty="0">
              <a:solidFill>
                <a:srgbClr val="000000"/>
              </a:solidFill>
            </a:endParaRPr>
          </a:p>
        </p:txBody>
      </p:sp>
    </p:spTree>
    <p:extLst>
      <p:ext uri="{BB962C8B-B14F-4D97-AF65-F5344CB8AC3E}">
        <p14:creationId xmlns:p14="http://schemas.microsoft.com/office/powerpoint/2010/main" val="1255606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JSON Web Token Types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99998" y="2649894"/>
            <a:ext cx="9120216" cy="3844212"/>
          </a:xfrm>
        </p:spPr>
        <p:txBody>
          <a:bodyPr anchor="ctr" anchorCtr="0">
            <a:normAutofit/>
          </a:bodyPr>
          <a:lstStyle/>
          <a:p>
            <a:pPr marL="0" indent="0">
              <a:buNone/>
            </a:pPr>
            <a:r>
              <a:rPr lang="en-US" sz="2000" b="1" dirty="0">
                <a:solidFill>
                  <a:srgbClr val="000000"/>
                </a:solidFill>
                <a:ea typeface="Tahoma" panose="020B0604030504040204" pitchFamily="34" charset="0"/>
                <a:cs typeface="Tahoma" panose="020B0604030504040204" pitchFamily="34" charset="0"/>
              </a:rPr>
              <a:t>JWT</a:t>
            </a:r>
            <a:r>
              <a:rPr lang="en-US" sz="2000" dirty="0">
                <a:solidFill>
                  <a:srgbClr val="000000"/>
                </a:solidFill>
                <a:ea typeface="Tahoma" panose="020B0604030504040204" pitchFamily="34" charset="0"/>
                <a:cs typeface="Tahoma" panose="020B0604030504040204" pitchFamily="34" charset="0"/>
              </a:rPr>
              <a:t> is primarily of the following </a:t>
            </a:r>
            <a:r>
              <a:rPr lang="en-US" sz="2000" b="1" dirty="0">
                <a:solidFill>
                  <a:srgbClr val="000000"/>
                </a:solidFill>
                <a:ea typeface="Tahoma" panose="020B0604030504040204" pitchFamily="34" charset="0"/>
                <a:cs typeface="Tahoma" panose="020B0604030504040204" pitchFamily="34" charset="0"/>
              </a:rPr>
              <a:t>two</a:t>
            </a:r>
            <a:r>
              <a:rPr lang="en-US" sz="2000" dirty="0">
                <a:solidFill>
                  <a:srgbClr val="000000"/>
                </a:solidFill>
                <a:ea typeface="Tahoma" panose="020B0604030504040204" pitchFamily="34" charset="0"/>
                <a:cs typeface="Tahoma" panose="020B0604030504040204" pitchFamily="34" charset="0"/>
              </a:rPr>
              <a:t> types:</a:t>
            </a:r>
          </a:p>
          <a:p>
            <a:pPr marL="0" indent="0">
              <a:buNone/>
            </a:pPr>
            <a:r>
              <a:rPr lang="en-US" sz="2000" b="1" dirty="0">
                <a:solidFill>
                  <a:srgbClr val="000000"/>
                </a:solidFill>
                <a:ea typeface="Tahoma" panose="020B0604030504040204" pitchFamily="34" charset="0"/>
                <a:cs typeface="Tahoma" panose="020B0604030504040204" pitchFamily="34" charset="0"/>
              </a:rPr>
              <a:t>JSON Web Signature (JWS) </a:t>
            </a:r>
            <a:r>
              <a:rPr lang="en-US" sz="2000" dirty="0">
                <a:solidFill>
                  <a:srgbClr val="000000"/>
                </a:solidFill>
                <a:ea typeface="Tahoma" panose="020B0604030504040204" pitchFamily="34" charset="0"/>
                <a:cs typeface="Tahoma" panose="020B0604030504040204" pitchFamily="34" charset="0"/>
              </a:rPr>
              <a:t>– The content of this type of JWT is digitally signed to ensure that the contents of the JWT are not tampered in transit between the sender and the receiver. The content or claims of the JWS might be readable by other parties as well. Hence, a JWS can be used to verify the integrity of the content or claim but it should not be used to transfer sensitive data like passwords. JWS is typically used over HTTPS or SSL because it does not inherently prevent the data from being read.</a:t>
            </a:r>
          </a:p>
          <a:p>
            <a:pPr marL="0" indent="0">
              <a:buNone/>
            </a:pPr>
            <a:r>
              <a:rPr lang="en-US" sz="2000" b="1" dirty="0">
                <a:solidFill>
                  <a:srgbClr val="000000"/>
                </a:solidFill>
                <a:ea typeface="Tahoma" panose="020B0604030504040204" pitchFamily="34" charset="0"/>
                <a:cs typeface="Tahoma" panose="020B0604030504040204" pitchFamily="34" charset="0"/>
              </a:rPr>
              <a:t>JSON Web Encryption (JWE) </a:t>
            </a:r>
            <a:r>
              <a:rPr lang="en-US" sz="2000" dirty="0">
                <a:solidFill>
                  <a:srgbClr val="000000"/>
                </a:solidFill>
                <a:ea typeface="Tahoma" panose="020B0604030504040204" pitchFamily="34" charset="0"/>
                <a:cs typeface="Tahoma" panose="020B0604030504040204" pitchFamily="34" charset="0"/>
              </a:rPr>
              <a:t>– The content of this type of JWT is digitally encrypted. This means it can be used to verify the integrity and protect the content. It can be used over plain HTTP as it is inherently encrypting the content.</a:t>
            </a:r>
          </a:p>
        </p:txBody>
      </p:sp>
    </p:spTree>
    <p:extLst>
      <p:ext uri="{BB962C8B-B14F-4D97-AF65-F5344CB8AC3E}">
        <p14:creationId xmlns:p14="http://schemas.microsoft.com/office/powerpoint/2010/main" val="233777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FFA9DEA-6DA7-47B8-9126-900AA2C7FF18}"/>
              </a:ext>
              <a:ext uri="{C183D7F6-B498-43B3-948B-1728B52AA6E4}">
                <adec:decorative xmlns:adec="http://schemas.microsoft.com/office/drawing/2017/decorative" val="1"/>
              </a:ext>
            </a:extLst>
          </p:cNvPr>
          <p:cNvSpPr/>
          <p:nvPr/>
        </p:nvSpPr>
        <p:spPr>
          <a:xfrm>
            <a:off x="1" y="753035"/>
            <a:ext cx="494852" cy="5335793"/>
          </a:xfrm>
          <a:prstGeom prst="rect">
            <a:avLst/>
          </a:prstGeom>
          <a:solidFill>
            <a:srgbClr val="D63AFF"/>
          </a:solidFill>
          <a:ln w="19050">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 name="Rectangle 15" descr="decorative element">
            <a:extLst>
              <a:ext uri="{FF2B5EF4-FFF2-40B4-BE49-F238E27FC236}">
                <a16:creationId xmlns:a16="http://schemas.microsoft.com/office/drawing/2014/main" id="{69755E60-DD88-4108-B6A9-36F81B3B4533}"/>
              </a:ext>
              <a:ext uri="{C183D7F6-B498-43B3-948B-1728B52AA6E4}">
                <adec:decorative xmlns:adec="http://schemas.microsoft.com/office/drawing/2017/decorative" val="1"/>
              </a:ext>
            </a:extLst>
          </p:cNvPr>
          <p:cNvSpPr/>
          <p:nvPr/>
        </p:nvSpPr>
        <p:spPr>
          <a:xfrm>
            <a:off x="696287" y="761103"/>
            <a:ext cx="11148968" cy="1487147"/>
          </a:xfrm>
          <a:prstGeom prst="rect">
            <a:avLst/>
          </a:prstGeom>
          <a:solidFill>
            <a:srgbClr val="D63AFF"/>
          </a:solidFill>
          <a:ln w="19050">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611AB6F-9285-C2E6-962C-A0F53FD0CA57}"/>
              </a:ext>
            </a:extLst>
          </p:cNvPr>
          <p:cNvPicPr>
            <a:picLocks noChangeAspect="1"/>
          </p:cNvPicPr>
          <p:nvPr/>
        </p:nvPicPr>
        <p:blipFill>
          <a:blip r:embed="rId2"/>
          <a:srcRect/>
          <a:stretch/>
        </p:blipFill>
        <p:spPr>
          <a:xfrm>
            <a:off x="689740" y="2412539"/>
            <a:ext cx="11164857" cy="3677163"/>
          </a:xfrm>
          <a:prstGeom prst="rect">
            <a:avLst/>
          </a:prstGeom>
        </p:spPr>
      </p:pic>
      <p:sp>
        <p:nvSpPr>
          <p:cNvPr id="13" name="Title 2">
            <a:extLst>
              <a:ext uri="{FF2B5EF4-FFF2-40B4-BE49-F238E27FC236}">
                <a16:creationId xmlns:a16="http://schemas.microsoft.com/office/drawing/2014/main" id="{1B6E5911-47C1-FAB9-5375-C29EBC1390D6}"/>
              </a:ext>
            </a:extLst>
          </p:cNvPr>
          <p:cNvSpPr txBox="1">
            <a:spLocks/>
          </p:cNvSpPr>
          <p:nvPr/>
        </p:nvSpPr>
        <p:spPr>
          <a:xfrm>
            <a:off x="1670181" y="1189345"/>
            <a:ext cx="9545216" cy="800729"/>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chemeClr val="bg2"/>
                </a:solidFill>
                <a:latin typeface="+mj-lt"/>
                <a:ea typeface="+mj-ea"/>
                <a:cs typeface="+mj-cs"/>
              </a:defRPr>
            </a:lvl1pPr>
          </a:lstStyle>
          <a:p>
            <a:r>
              <a:rPr lang="en-US" sz="4800" dirty="0">
                <a:solidFill>
                  <a:schemeClr val="tx1"/>
                </a:solidFill>
              </a:rPr>
              <a:t>JWT in JWS Format</a:t>
            </a:r>
          </a:p>
        </p:txBody>
      </p:sp>
    </p:spTree>
    <p:extLst>
      <p:ext uri="{BB962C8B-B14F-4D97-AF65-F5344CB8AC3E}">
        <p14:creationId xmlns:p14="http://schemas.microsoft.com/office/powerpoint/2010/main" val="421088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JOSE Header</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99998" y="2649894"/>
            <a:ext cx="9120216" cy="3844212"/>
          </a:xfrm>
        </p:spPr>
        <p:txBody>
          <a:bodyPr anchor="ctr" anchorCtr="0">
            <a:normAutofit/>
          </a:bodyPr>
          <a:lstStyle/>
          <a:p>
            <a:pPr marL="0" indent="0">
              <a:buNone/>
            </a:pPr>
            <a:r>
              <a:rPr lang="en-US" sz="2000" dirty="0">
                <a:solidFill>
                  <a:srgbClr val="000000"/>
                </a:solidFill>
                <a:ea typeface="Tahoma" panose="020B0604030504040204" pitchFamily="34" charset="0"/>
                <a:cs typeface="Tahoma" panose="020B0604030504040204" pitchFamily="34" charset="0"/>
              </a:rPr>
              <a:t>JSON object containing the parameters describing the cryptographic operations and parameters employed. The JOSE (JSON Object Signing and Encryption) Header is comprised of a set of Header Parameters that typically consist of a name/value pair: the hashing algorithm being used (e.g., HMAC SHA256 or RSA) and the type of the JWT. </a:t>
            </a: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857250" lvl="2" indent="0">
              <a:buNone/>
            </a:pPr>
            <a:r>
              <a:rPr lang="en-US" sz="2000" dirty="0">
                <a:solidFill>
                  <a:srgbClr val="FF0000"/>
                </a:solidFill>
                <a:ea typeface="Tahoma" panose="020B0604030504040204" pitchFamily="34" charset="0"/>
                <a:cs typeface="Tahoma" panose="020B0604030504040204" pitchFamily="34" charset="0"/>
              </a:rPr>
              <a:t>{</a:t>
            </a:r>
          </a:p>
          <a:p>
            <a:pPr marL="857250" lvl="2" indent="0">
              <a:buNone/>
            </a:pPr>
            <a:r>
              <a:rPr lang="en-US" sz="2000" dirty="0">
                <a:solidFill>
                  <a:srgbClr val="FF0000"/>
                </a:solidFill>
                <a:ea typeface="Tahoma" panose="020B0604030504040204" pitchFamily="34" charset="0"/>
                <a:cs typeface="Tahoma" panose="020B0604030504040204" pitchFamily="34" charset="0"/>
              </a:rPr>
              <a:t>  “alg": “HS256",</a:t>
            </a:r>
          </a:p>
          <a:p>
            <a:pPr marL="857250" lvl="2" indent="0">
              <a:buNone/>
            </a:pPr>
            <a:r>
              <a:rPr lang="en-US" sz="2000" dirty="0">
                <a:solidFill>
                  <a:srgbClr val="FF0000"/>
                </a:solidFill>
                <a:ea typeface="Tahoma" panose="020B0604030504040204" pitchFamily="34" charset="0"/>
                <a:cs typeface="Tahoma" panose="020B0604030504040204" pitchFamily="34" charset="0"/>
              </a:rPr>
              <a:t>  “</a:t>
            </a:r>
            <a:r>
              <a:rPr lang="en-US" sz="2000" dirty="0" err="1">
                <a:solidFill>
                  <a:srgbClr val="FF0000"/>
                </a:solidFill>
                <a:ea typeface="Tahoma" panose="020B0604030504040204" pitchFamily="34" charset="0"/>
                <a:cs typeface="Tahoma" panose="020B0604030504040204" pitchFamily="34" charset="0"/>
              </a:rPr>
              <a:t>typ</a:t>
            </a:r>
            <a:r>
              <a:rPr lang="en-US" sz="2000" dirty="0">
                <a:solidFill>
                  <a:srgbClr val="FF0000"/>
                </a:solidFill>
                <a:ea typeface="Tahoma" panose="020B0604030504040204" pitchFamily="34" charset="0"/>
                <a:cs typeface="Tahoma" panose="020B0604030504040204" pitchFamily="34" charset="0"/>
              </a:rPr>
              <a:t>": “JWT"</a:t>
            </a:r>
          </a:p>
          <a:p>
            <a:pPr marL="857250" lvl="2" indent="0">
              <a:buNone/>
            </a:pPr>
            <a:r>
              <a:rPr lang="en-US" sz="2000" dirty="0">
                <a:solidFill>
                  <a:srgbClr val="FF0000"/>
                </a:solidFill>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978799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JWS Payload</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99998" y="2649894"/>
            <a:ext cx="9120216" cy="3844212"/>
          </a:xfrm>
        </p:spPr>
        <p:txBody>
          <a:bodyPr anchor="ctr" anchorCtr="0">
            <a:normAutofit/>
          </a:bodyPr>
          <a:lstStyle/>
          <a:p>
            <a:pPr marL="0" indent="0">
              <a:buNone/>
            </a:pPr>
            <a:r>
              <a:rPr lang="en-US" sz="2000" dirty="0">
                <a:solidFill>
                  <a:srgbClr val="000000"/>
                </a:solidFill>
                <a:ea typeface="Tahoma" panose="020B0604030504040204" pitchFamily="34" charset="0"/>
                <a:cs typeface="Tahoma" panose="020B0604030504040204" pitchFamily="34" charset="0"/>
              </a:rPr>
              <a:t>JSON web tokens (JWTs) claims are pieces of information asserted about a subject. </a:t>
            </a:r>
          </a:p>
          <a:p>
            <a:pPr marL="0" indent="0">
              <a:buNone/>
            </a:pPr>
            <a:r>
              <a:rPr lang="en-US" sz="2000" dirty="0">
                <a:solidFill>
                  <a:srgbClr val="000000"/>
                </a:solidFill>
                <a:ea typeface="Tahoma" panose="020B0604030504040204" pitchFamily="34" charset="0"/>
                <a:cs typeface="Tahoma" panose="020B0604030504040204" pitchFamily="34" charset="0"/>
              </a:rPr>
              <a:t>The payload contains statements about the entity (typically, the user) and additional entity attributes, which are called claims. In this example, our entity is a user.</a:t>
            </a:r>
          </a:p>
          <a:p>
            <a:pPr marL="0" indent="0">
              <a:buNone/>
            </a:pPr>
            <a:r>
              <a:rPr lang="en-US" sz="2000" dirty="0">
                <a:solidFill>
                  <a:srgbClr val="000000"/>
                </a:solidFill>
                <a:ea typeface="Tahoma" panose="020B0604030504040204" pitchFamily="34" charset="0"/>
                <a:cs typeface="Tahoma" panose="020B0604030504040204" pitchFamily="34" charset="0"/>
              </a:rPr>
              <a:t>	</a:t>
            </a:r>
            <a:r>
              <a:rPr lang="en-US" sz="1800" dirty="0">
                <a:solidFill>
                  <a:srgbClr val="D63AFF"/>
                </a:solidFill>
                <a:ea typeface="Tahoma" panose="020B0604030504040204" pitchFamily="34" charset="0"/>
                <a:cs typeface="Tahoma" panose="020B0604030504040204" pitchFamily="34" charset="0"/>
              </a:rPr>
              <a:t>{</a:t>
            </a:r>
          </a:p>
          <a:p>
            <a:pPr marL="857250" lvl="2" indent="0">
              <a:buNone/>
            </a:pPr>
            <a:r>
              <a:rPr lang="en-US" sz="1800" dirty="0">
                <a:solidFill>
                  <a:srgbClr val="D63AFF"/>
                </a:solidFill>
                <a:ea typeface="Tahoma" panose="020B0604030504040204" pitchFamily="34" charset="0"/>
                <a:cs typeface="Tahoma" panose="020B0604030504040204" pitchFamily="34" charset="0"/>
              </a:rPr>
              <a:t>   "role": "admin",</a:t>
            </a:r>
          </a:p>
          <a:p>
            <a:pPr marL="857250" lvl="2" indent="0">
              <a:buNone/>
            </a:pPr>
            <a:r>
              <a:rPr lang="en-US" sz="1800" dirty="0">
                <a:solidFill>
                  <a:srgbClr val="D63AFF"/>
                </a:solidFill>
                <a:ea typeface="Tahoma" panose="020B0604030504040204" pitchFamily="34" charset="0"/>
                <a:cs typeface="Tahoma" panose="020B0604030504040204" pitchFamily="34" charset="0"/>
              </a:rPr>
              <a:t>   "username": "user",</a:t>
            </a:r>
          </a:p>
          <a:p>
            <a:pPr marL="857250" lvl="2" indent="0">
              <a:buNone/>
            </a:pPr>
            <a:r>
              <a:rPr lang="en-US" sz="1800" dirty="0">
                <a:solidFill>
                  <a:srgbClr val="D63AFF"/>
                </a:solidFill>
                <a:ea typeface="Tahoma" panose="020B0604030504040204" pitchFamily="34" charset="0"/>
                <a:cs typeface="Tahoma" panose="020B0604030504040204" pitchFamily="34" charset="0"/>
              </a:rPr>
              <a:t>   "exp": 1709904065</a:t>
            </a:r>
          </a:p>
          <a:p>
            <a:pPr marL="857250" lvl="2" indent="0">
              <a:buNone/>
            </a:pPr>
            <a:r>
              <a:rPr lang="en-US" sz="1800" dirty="0">
                <a:solidFill>
                  <a:srgbClr val="D63AFF"/>
                </a:solidFill>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757869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JWS Signature</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99998" y="2649894"/>
            <a:ext cx="9120216" cy="3844212"/>
          </a:xfrm>
        </p:spPr>
        <p:txBody>
          <a:bodyPr anchor="ctr" anchorCtr="0">
            <a:normAutofit/>
          </a:bodyPr>
          <a:lstStyle/>
          <a:p>
            <a:pPr marL="0" indent="0">
              <a:buNone/>
            </a:pPr>
            <a:r>
              <a:rPr lang="en-US" sz="2000" dirty="0">
                <a:solidFill>
                  <a:srgbClr val="000000"/>
                </a:solidFill>
                <a:ea typeface="Tahoma" panose="020B0604030504040204" pitchFamily="34" charset="0"/>
                <a:cs typeface="Tahoma" panose="020B0604030504040204" pitchFamily="34" charset="0"/>
              </a:rPr>
              <a:t>The signature is used to verify that the sender of the JWT is who it says it is and to ensure that the message wasn't changed along the way.</a:t>
            </a:r>
          </a:p>
          <a:p>
            <a:pPr marL="0" indent="0">
              <a:buNone/>
            </a:pPr>
            <a:r>
              <a:rPr lang="en-US" sz="2000" dirty="0">
                <a:solidFill>
                  <a:srgbClr val="000000"/>
                </a:solidFill>
                <a:ea typeface="Tahoma" panose="020B0604030504040204" pitchFamily="34" charset="0"/>
                <a:cs typeface="Tahoma" panose="020B0604030504040204" pitchFamily="34" charset="0"/>
              </a:rPr>
              <a:t>To create the signature, the Base64-encoded header and payload are taken, along with a secret, and signed with the algorithm specified in the header.</a:t>
            </a:r>
          </a:p>
          <a:p>
            <a:pPr marL="0" indent="0">
              <a:buNone/>
            </a:pPr>
            <a:r>
              <a:rPr lang="en-US" sz="2000" dirty="0">
                <a:solidFill>
                  <a:srgbClr val="000000"/>
                </a:solidFill>
                <a:ea typeface="Tahoma" panose="020B0604030504040204" pitchFamily="34" charset="0"/>
                <a:cs typeface="Tahoma" panose="020B0604030504040204" pitchFamily="34" charset="0"/>
              </a:rPr>
              <a:t>For example, if you are creating a signature for a token using the HMAC SHA256 algorithm, you would do the following:	</a:t>
            </a:r>
          </a:p>
          <a:p>
            <a:pPr marL="857250" lvl="2" indent="0">
              <a:buNone/>
            </a:pPr>
            <a:r>
              <a:rPr lang="en-US" sz="1800" dirty="0">
                <a:solidFill>
                  <a:srgbClr val="D63AFF"/>
                </a:solidFill>
                <a:ea typeface="Tahoma" panose="020B0604030504040204" pitchFamily="34" charset="0"/>
                <a:cs typeface="Tahoma" panose="020B0604030504040204" pitchFamily="34" charset="0"/>
              </a:rPr>
              <a:t>HMACSHA256(</a:t>
            </a:r>
          </a:p>
          <a:p>
            <a:pPr marL="857250" lvl="2" indent="0">
              <a:buNone/>
            </a:pPr>
            <a:r>
              <a:rPr lang="en-US" sz="1800" dirty="0">
                <a:solidFill>
                  <a:srgbClr val="D63AFF"/>
                </a:solidFill>
                <a:ea typeface="Tahoma" panose="020B0604030504040204" pitchFamily="34" charset="0"/>
                <a:cs typeface="Tahoma" panose="020B0604030504040204" pitchFamily="34" charset="0"/>
              </a:rPr>
              <a:t>      base64UrlEncode(header) + "." +</a:t>
            </a:r>
          </a:p>
          <a:p>
            <a:pPr marL="857250" lvl="2" indent="0">
              <a:buNone/>
            </a:pPr>
            <a:r>
              <a:rPr lang="en-US" sz="1800" dirty="0">
                <a:solidFill>
                  <a:srgbClr val="D63AFF"/>
                </a:solidFill>
                <a:ea typeface="Tahoma" panose="020B0604030504040204" pitchFamily="34" charset="0"/>
                <a:cs typeface="Tahoma" panose="020B0604030504040204" pitchFamily="34" charset="0"/>
              </a:rPr>
              <a:t>      base64UrlEncode(payload),</a:t>
            </a:r>
          </a:p>
          <a:p>
            <a:pPr marL="857250" lvl="2" indent="0">
              <a:buNone/>
            </a:pPr>
            <a:r>
              <a:rPr lang="en-US" sz="1800" dirty="0">
                <a:solidFill>
                  <a:srgbClr val="D63AFF"/>
                </a:solidFill>
                <a:ea typeface="Tahoma" panose="020B0604030504040204" pitchFamily="34" charset="0"/>
                <a:cs typeface="Tahoma" panose="020B0604030504040204" pitchFamily="34" charset="0"/>
              </a:rPr>
              <a:t>      secret</a:t>
            </a:r>
          </a:p>
          <a:p>
            <a:pPr marL="857250" lvl="2" indent="0">
              <a:buNone/>
            </a:pPr>
            <a:r>
              <a:rPr lang="en-US" sz="1800" dirty="0">
                <a:solidFill>
                  <a:srgbClr val="D63AFF"/>
                </a:solidFill>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67562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FFA9DEA-6DA7-47B8-9126-900AA2C7FF18}"/>
              </a:ext>
              <a:ext uri="{C183D7F6-B498-43B3-948B-1728B52AA6E4}">
                <adec:decorative xmlns:adec="http://schemas.microsoft.com/office/drawing/2017/decorative" val="1"/>
              </a:ext>
            </a:extLst>
          </p:cNvPr>
          <p:cNvSpPr/>
          <p:nvPr/>
        </p:nvSpPr>
        <p:spPr>
          <a:xfrm>
            <a:off x="1" y="753035"/>
            <a:ext cx="494852" cy="5731741"/>
          </a:xfrm>
          <a:prstGeom prst="rect">
            <a:avLst/>
          </a:prstGeom>
          <a:solidFill>
            <a:srgbClr val="D63AFF"/>
          </a:solidFill>
          <a:ln w="19050">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 name="Rectangle 15" descr="decorative element">
            <a:extLst>
              <a:ext uri="{FF2B5EF4-FFF2-40B4-BE49-F238E27FC236}">
                <a16:creationId xmlns:a16="http://schemas.microsoft.com/office/drawing/2014/main" id="{69755E60-DD88-4108-B6A9-36F81B3B4533}"/>
              </a:ext>
              <a:ext uri="{C183D7F6-B498-43B3-948B-1728B52AA6E4}">
                <adec:decorative xmlns:adec="http://schemas.microsoft.com/office/drawing/2017/decorative" val="1"/>
              </a:ext>
            </a:extLst>
          </p:cNvPr>
          <p:cNvSpPr/>
          <p:nvPr/>
        </p:nvSpPr>
        <p:spPr>
          <a:xfrm>
            <a:off x="696287" y="761103"/>
            <a:ext cx="11148968" cy="1487147"/>
          </a:xfrm>
          <a:prstGeom prst="rect">
            <a:avLst/>
          </a:prstGeom>
          <a:solidFill>
            <a:srgbClr val="D63AFF"/>
          </a:solidFill>
          <a:ln w="19050">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itle 2">
            <a:extLst>
              <a:ext uri="{FF2B5EF4-FFF2-40B4-BE49-F238E27FC236}">
                <a16:creationId xmlns:a16="http://schemas.microsoft.com/office/drawing/2014/main" id="{1B6E5911-47C1-FAB9-5375-C29EBC1390D6}"/>
              </a:ext>
            </a:extLst>
          </p:cNvPr>
          <p:cNvSpPr txBox="1">
            <a:spLocks/>
          </p:cNvSpPr>
          <p:nvPr/>
        </p:nvSpPr>
        <p:spPr>
          <a:xfrm>
            <a:off x="1670181" y="1189345"/>
            <a:ext cx="9545216" cy="800729"/>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chemeClr val="bg2"/>
                </a:solidFill>
                <a:latin typeface="+mj-lt"/>
                <a:ea typeface="+mj-ea"/>
                <a:cs typeface="+mj-cs"/>
              </a:defRPr>
            </a:lvl1pPr>
          </a:lstStyle>
          <a:p>
            <a:r>
              <a:rPr lang="en-US" sz="4800" dirty="0">
                <a:solidFill>
                  <a:schemeClr val="tx1"/>
                </a:solidFill>
              </a:rPr>
              <a:t>JWT in JWE Format</a:t>
            </a:r>
          </a:p>
        </p:txBody>
      </p:sp>
      <p:pic>
        <p:nvPicPr>
          <p:cNvPr id="5" name="Picture 4">
            <a:extLst>
              <a:ext uri="{FF2B5EF4-FFF2-40B4-BE49-F238E27FC236}">
                <a16:creationId xmlns:a16="http://schemas.microsoft.com/office/drawing/2014/main" id="{3195AE23-7DD6-2FEC-5AFD-F8546FDCA918}"/>
              </a:ext>
            </a:extLst>
          </p:cNvPr>
          <p:cNvPicPr>
            <a:picLocks noChangeAspect="1"/>
          </p:cNvPicPr>
          <p:nvPr/>
        </p:nvPicPr>
        <p:blipFill>
          <a:blip r:embed="rId2"/>
          <a:stretch>
            <a:fillRect/>
          </a:stretch>
        </p:blipFill>
        <p:spPr>
          <a:xfrm>
            <a:off x="690465" y="2355483"/>
            <a:ext cx="11168743" cy="4124627"/>
          </a:xfrm>
          <a:prstGeom prst="rect">
            <a:avLst/>
          </a:prstGeom>
        </p:spPr>
      </p:pic>
    </p:spTree>
    <p:extLst>
      <p:ext uri="{BB962C8B-B14F-4D97-AF65-F5344CB8AC3E}">
        <p14:creationId xmlns:p14="http://schemas.microsoft.com/office/powerpoint/2010/main" val="2703675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FFA9DEA-6DA7-47B8-9126-900AA2C7FF18}"/>
              </a:ext>
              <a:ext uri="{C183D7F6-B498-43B3-948B-1728B52AA6E4}">
                <adec:decorative xmlns:adec="http://schemas.microsoft.com/office/drawing/2017/decorative" val="1"/>
              </a:ext>
            </a:extLst>
          </p:cNvPr>
          <p:cNvSpPr/>
          <p:nvPr/>
        </p:nvSpPr>
        <p:spPr>
          <a:xfrm>
            <a:off x="1" y="753035"/>
            <a:ext cx="494852" cy="5806385"/>
          </a:xfrm>
          <a:prstGeom prst="rect">
            <a:avLst/>
          </a:prstGeom>
          <a:solidFill>
            <a:srgbClr val="D63AFF"/>
          </a:solidFill>
          <a:ln w="19050">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 name="Rectangle 15" descr="decorative element">
            <a:extLst>
              <a:ext uri="{FF2B5EF4-FFF2-40B4-BE49-F238E27FC236}">
                <a16:creationId xmlns:a16="http://schemas.microsoft.com/office/drawing/2014/main" id="{69755E60-DD88-4108-B6A9-36F81B3B4533}"/>
              </a:ext>
              <a:ext uri="{C183D7F6-B498-43B3-948B-1728B52AA6E4}">
                <adec:decorative xmlns:adec="http://schemas.microsoft.com/office/drawing/2017/decorative" val="1"/>
              </a:ext>
            </a:extLst>
          </p:cNvPr>
          <p:cNvSpPr/>
          <p:nvPr/>
        </p:nvSpPr>
        <p:spPr>
          <a:xfrm>
            <a:off x="696287" y="761103"/>
            <a:ext cx="11148968" cy="1487147"/>
          </a:xfrm>
          <a:prstGeom prst="rect">
            <a:avLst/>
          </a:prstGeom>
          <a:solidFill>
            <a:srgbClr val="D63AFF"/>
          </a:solidFill>
          <a:ln w="19050">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itle 2">
            <a:extLst>
              <a:ext uri="{FF2B5EF4-FFF2-40B4-BE49-F238E27FC236}">
                <a16:creationId xmlns:a16="http://schemas.microsoft.com/office/drawing/2014/main" id="{1B6E5911-47C1-FAB9-5375-C29EBC1390D6}"/>
              </a:ext>
            </a:extLst>
          </p:cNvPr>
          <p:cNvSpPr txBox="1">
            <a:spLocks/>
          </p:cNvSpPr>
          <p:nvPr/>
        </p:nvSpPr>
        <p:spPr>
          <a:xfrm>
            <a:off x="1670181" y="1189345"/>
            <a:ext cx="9545216" cy="800729"/>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chemeClr val="bg2"/>
                </a:solidFill>
                <a:latin typeface="+mj-lt"/>
                <a:ea typeface="+mj-ea"/>
                <a:cs typeface="+mj-cs"/>
              </a:defRPr>
            </a:lvl1pPr>
          </a:lstStyle>
          <a:p>
            <a:r>
              <a:rPr lang="en-US" sz="4800" dirty="0">
                <a:solidFill>
                  <a:schemeClr val="tx1"/>
                </a:solidFill>
              </a:rPr>
              <a:t>Nested JWT (JWS in JWE)</a:t>
            </a:r>
          </a:p>
        </p:txBody>
      </p:sp>
      <p:pic>
        <p:nvPicPr>
          <p:cNvPr id="3" name="Picture 2">
            <a:extLst>
              <a:ext uri="{FF2B5EF4-FFF2-40B4-BE49-F238E27FC236}">
                <a16:creationId xmlns:a16="http://schemas.microsoft.com/office/drawing/2014/main" id="{EC0EB01E-8BDC-87B3-0A2F-4E11CCADD121}"/>
              </a:ext>
            </a:extLst>
          </p:cNvPr>
          <p:cNvPicPr>
            <a:picLocks noChangeAspect="1"/>
          </p:cNvPicPr>
          <p:nvPr/>
        </p:nvPicPr>
        <p:blipFill>
          <a:blip r:embed="rId2"/>
          <a:stretch>
            <a:fillRect/>
          </a:stretch>
        </p:blipFill>
        <p:spPr>
          <a:xfrm>
            <a:off x="5197150" y="2389996"/>
            <a:ext cx="6654245" cy="4160093"/>
          </a:xfrm>
          <a:prstGeom prst="rect">
            <a:avLst/>
          </a:prstGeom>
        </p:spPr>
      </p:pic>
      <p:sp>
        <p:nvSpPr>
          <p:cNvPr id="4" name="Rectangle 3">
            <a:extLst>
              <a:ext uri="{FF2B5EF4-FFF2-40B4-BE49-F238E27FC236}">
                <a16:creationId xmlns:a16="http://schemas.microsoft.com/office/drawing/2014/main" id="{27F47BB9-0A38-F465-CCD9-7B02D46D25BF}"/>
              </a:ext>
            </a:extLst>
          </p:cNvPr>
          <p:cNvSpPr/>
          <p:nvPr/>
        </p:nvSpPr>
        <p:spPr>
          <a:xfrm>
            <a:off x="727788" y="2407297"/>
            <a:ext cx="4469363" cy="4133461"/>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srgbClr val="000000"/>
                </a:solidFill>
              </a:rPr>
              <a:t>JSON Web Tokens can be signed (JWS) then encrypted (JWE) to provide confidentiality of the claims.</a:t>
            </a:r>
          </a:p>
          <a:p>
            <a:pPr algn="ctr"/>
            <a:endParaRPr lang="en-US" dirty="0">
              <a:solidFill>
                <a:srgbClr val="000000"/>
              </a:solidFill>
            </a:endParaRPr>
          </a:p>
          <a:p>
            <a:pPr algn="ctr"/>
            <a:r>
              <a:rPr lang="en-US" sz="2000" dirty="0">
                <a:solidFill>
                  <a:srgbClr val="000000"/>
                </a:solidFill>
              </a:rPr>
              <a:t>While it's technically possible to perform the operations in any order to create a nested JWT, senders should: 1. Sign the JWT</a:t>
            </a:r>
          </a:p>
          <a:p>
            <a:pPr algn="ctr"/>
            <a:r>
              <a:rPr lang="en-US" sz="2000" dirty="0">
                <a:solidFill>
                  <a:srgbClr val="000000"/>
                </a:solidFill>
              </a:rPr>
              <a:t>2. Encrypt the result</a:t>
            </a:r>
          </a:p>
        </p:txBody>
      </p:sp>
    </p:spTree>
    <p:extLst>
      <p:ext uri="{BB962C8B-B14F-4D97-AF65-F5344CB8AC3E}">
        <p14:creationId xmlns:p14="http://schemas.microsoft.com/office/powerpoint/2010/main" val="3976273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JSON Web Key Sets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83220" y="2566004"/>
            <a:ext cx="9935532" cy="2257666"/>
          </a:xfrm>
        </p:spPr>
        <p:txBody>
          <a:bodyPr anchor="ctr" anchorCtr="0">
            <a:normAutofit/>
          </a:bodyPr>
          <a:lstStyle/>
          <a:p>
            <a:pPr marL="0" indent="0">
              <a:buNone/>
            </a:pPr>
            <a:r>
              <a:rPr lang="en-US" sz="2000" dirty="0">
                <a:solidFill>
                  <a:srgbClr val="000000"/>
                </a:solidFill>
                <a:ea typeface="Tahoma" panose="020B0604030504040204" pitchFamily="34" charset="0"/>
                <a:cs typeface="Tahoma" panose="020B0604030504040204" pitchFamily="34" charset="0"/>
              </a:rPr>
              <a:t>The JSON Web Key Set (</a:t>
            </a:r>
            <a:r>
              <a:rPr lang="en-US" sz="2000" b="1" dirty="0">
                <a:solidFill>
                  <a:srgbClr val="000000"/>
                </a:solidFill>
                <a:ea typeface="Tahoma" panose="020B0604030504040204" pitchFamily="34" charset="0"/>
                <a:cs typeface="Tahoma" panose="020B0604030504040204" pitchFamily="34" charset="0"/>
              </a:rPr>
              <a:t>JWKS</a:t>
            </a:r>
            <a:r>
              <a:rPr lang="en-US" sz="2000" dirty="0">
                <a:solidFill>
                  <a:srgbClr val="000000"/>
                </a:solidFill>
                <a:ea typeface="Tahoma" panose="020B0604030504040204" pitchFamily="34" charset="0"/>
                <a:cs typeface="Tahoma" panose="020B0604030504040204" pitchFamily="34" charset="0"/>
              </a:rPr>
              <a:t>) is a set of keys containing the public keys used to verify any JSON Web Token (JWT) issued by the Authorization Server and signed using the </a:t>
            </a:r>
            <a:r>
              <a:rPr lang="en-US" sz="2000" b="1" dirty="0">
                <a:solidFill>
                  <a:srgbClr val="000000"/>
                </a:solidFill>
                <a:ea typeface="Tahoma" panose="020B0604030504040204" pitchFamily="34" charset="0"/>
                <a:cs typeface="Tahoma" panose="020B0604030504040204" pitchFamily="34" charset="0"/>
              </a:rPr>
              <a:t>RS256</a:t>
            </a:r>
            <a:r>
              <a:rPr lang="en-US" sz="2000" dirty="0">
                <a:solidFill>
                  <a:srgbClr val="000000"/>
                </a:solidFill>
                <a:ea typeface="Tahoma" panose="020B0604030504040204" pitchFamily="34" charset="0"/>
                <a:cs typeface="Tahoma" panose="020B0604030504040204" pitchFamily="34" charset="0"/>
              </a:rPr>
              <a:t> signing algorithm.</a:t>
            </a:r>
          </a:p>
          <a:p>
            <a:pPr marL="0" indent="0">
              <a:buNone/>
            </a:pPr>
            <a:r>
              <a:rPr lang="en-US" sz="2000" dirty="0">
                <a:solidFill>
                  <a:srgbClr val="000000"/>
                </a:solidFill>
                <a:ea typeface="Tahoma" panose="020B0604030504040204" pitchFamily="34" charset="0"/>
                <a:cs typeface="Tahoma" panose="020B0604030504040204" pitchFamily="34" charset="0"/>
              </a:rPr>
              <a:t>When creating applications and APIs in Auth0, two algorithms are supported for signing JWTs: RS256 and HS256. </a:t>
            </a:r>
            <a:r>
              <a:rPr lang="en-US" sz="2000" b="1" dirty="0">
                <a:solidFill>
                  <a:srgbClr val="000000"/>
                </a:solidFill>
                <a:ea typeface="Tahoma" panose="020B0604030504040204" pitchFamily="34" charset="0"/>
                <a:cs typeface="Tahoma" panose="020B0604030504040204" pitchFamily="34" charset="0"/>
              </a:rPr>
              <a:t>RS256</a:t>
            </a:r>
            <a:r>
              <a:rPr lang="en-US" sz="2000" dirty="0">
                <a:solidFill>
                  <a:srgbClr val="000000"/>
                </a:solidFill>
                <a:ea typeface="Tahoma" panose="020B0604030504040204" pitchFamily="34" charset="0"/>
                <a:cs typeface="Tahoma" panose="020B0604030504040204" pitchFamily="34" charset="0"/>
              </a:rPr>
              <a:t> generates an asymmetric signature, which means a private key must be used to sign the JWT and a different public key must be used to verify the signature.</a:t>
            </a:r>
          </a:p>
        </p:txBody>
      </p:sp>
      <p:graphicFrame>
        <p:nvGraphicFramePr>
          <p:cNvPr id="2" name="Table 1">
            <a:extLst>
              <a:ext uri="{FF2B5EF4-FFF2-40B4-BE49-F238E27FC236}">
                <a16:creationId xmlns:a16="http://schemas.microsoft.com/office/drawing/2014/main" id="{D55E75BD-8FAC-492F-542C-985C95F7F882}"/>
              </a:ext>
            </a:extLst>
          </p:cNvPr>
          <p:cNvGraphicFramePr>
            <a:graphicFrameLocks noGrp="1"/>
          </p:cNvGraphicFramePr>
          <p:nvPr>
            <p:extLst>
              <p:ext uri="{D42A27DB-BD31-4B8C-83A1-F6EECF244321}">
                <p14:modId xmlns:p14="http://schemas.microsoft.com/office/powerpoint/2010/main" val="1388854610"/>
              </p:ext>
            </p:extLst>
          </p:nvPr>
        </p:nvGraphicFramePr>
        <p:xfrm>
          <a:off x="1645678" y="4792095"/>
          <a:ext cx="9989852" cy="1651000"/>
        </p:xfrm>
        <a:graphic>
          <a:graphicData uri="http://schemas.openxmlformats.org/drawingml/2006/table">
            <a:tbl>
              <a:tblPr firstRow="1" bandRow="1">
                <a:tableStyleId>{9DCAF9ED-07DC-4A11-8D7F-57B35C25682E}</a:tableStyleId>
              </a:tblPr>
              <a:tblGrid>
                <a:gridCol w="2352462">
                  <a:extLst>
                    <a:ext uri="{9D8B030D-6E8A-4147-A177-3AD203B41FA5}">
                      <a16:colId xmlns:a16="http://schemas.microsoft.com/office/drawing/2014/main" val="2570995084"/>
                    </a:ext>
                  </a:extLst>
                </a:gridCol>
                <a:gridCol w="7637390">
                  <a:extLst>
                    <a:ext uri="{9D8B030D-6E8A-4147-A177-3AD203B41FA5}">
                      <a16:colId xmlns:a16="http://schemas.microsoft.com/office/drawing/2014/main" val="2067391969"/>
                    </a:ext>
                  </a:extLst>
                </a:gridCol>
              </a:tblGrid>
              <a:tr h="370840">
                <a:tc>
                  <a:txBody>
                    <a:bodyPr/>
                    <a:lstStyle/>
                    <a:p>
                      <a:pPr algn="ctr"/>
                      <a:r>
                        <a:rPr lang="en-US" dirty="0"/>
                        <a:t>Item</a:t>
                      </a:r>
                    </a:p>
                  </a:txBody>
                  <a:tcPr/>
                </a:tc>
                <a:tc>
                  <a:txBody>
                    <a:bodyPr/>
                    <a:lstStyle/>
                    <a:p>
                      <a:pPr algn="ctr"/>
                      <a:r>
                        <a:rPr lang="en-US" dirty="0">
                          <a:solidFill>
                            <a:schemeClr val="bg1"/>
                          </a:solidFill>
                        </a:rPr>
                        <a:t>Description</a:t>
                      </a:r>
                    </a:p>
                  </a:txBody>
                  <a:tcPr/>
                </a:tc>
                <a:extLst>
                  <a:ext uri="{0D108BD9-81ED-4DB2-BD59-A6C34878D82A}">
                    <a16:rowId xmlns:a16="http://schemas.microsoft.com/office/drawing/2014/main" val="2139008490"/>
                  </a:ext>
                </a:extLst>
              </a:tr>
              <a:tr h="370840">
                <a:tc>
                  <a:txBody>
                    <a:bodyPr/>
                    <a:lstStyle/>
                    <a:p>
                      <a:pPr algn="ctr"/>
                      <a:r>
                        <a:rPr lang="en-US" sz="1800" dirty="0">
                          <a:solidFill>
                            <a:srgbClr val="000000"/>
                          </a:solidFill>
                        </a:rPr>
                        <a:t>JSON Web Key (</a:t>
                      </a:r>
                      <a:r>
                        <a:rPr lang="en-US" sz="1800" b="1" dirty="0">
                          <a:solidFill>
                            <a:srgbClr val="000000"/>
                          </a:solidFill>
                        </a:rPr>
                        <a:t>JWK</a:t>
                      </a:r>
                      <a:r>
                        <a:rPr lang="en-US" sz="1800" dirty="0">
                          <a:solidFill>
                            <a:srgbClr val="000000"/>
                          </a:solidFill>
                        </a:rPr>
                        <a:t>)</a:t>
                      </a:r>
                    </a:p>
                  </a:txBody>
                  <a:tcPr/>
                </a:tc>
                <a:tc>
                  <a:txBody>
                    <a:bodyPr/>
                    <a:lstStyle/>
                    <a:p>
                      <a:pPr algn="ctr"/>
                      <a:r>
                        <a:rPr lang="en-US" sz="1800" dirty="0">
                          <a:solidFill>
                            <a:srgbClr val="000000"/>
                          </a:solidFill>
                        </a:rPr>
                        <a:t> A JSON object that represents a cryptographic key. The members of the object represent properties of the key, including its value.</a:t>
                      </a:r>
                    </a:p>
                  </a:txBody>
                  <a:tcPr anchor="ctr"/>
                </a:tc>
                <a:extLst>
                  <a:ext uri="{0D108BD9-81ED-4DB2-BD59-A6C34878D82A}">
                    <a16:rowId xmlns:a16="http://schemas.microsoft.com/office/drawing/2014/main" val="3099138241"/>
                  </a:ext>
                </a:extLst>
              </a:tr>
              <a:tr h="370840">
                <a:tc>
                  <a:txBody>
                    <a:bodyPr/>
                    <a:lstStyle/>
                    <a:p>
                      <a:pPr algn="ctr"/>
                      <a:r>
                        <a:rPr lang="en-US" sz="1800" dirty="0">
                          <a:solidFill>
                            <a:srgbClr val="000000"/>
                          </a:solidFill>
                        </a:rPr>
                        <a:t>JSON Web Key Set (</a:t>
                      </a:r>
                      <a:r>
                        <a:rPr lang="en-US" sz="1800" b="1" dirty="0">
                          <a:solidFill>
                            <a:srgbClr val="000000"/>
                          </a:solidFill>
                        </a:rPr>
                        <a:t>JWKS</a:t>
                      </a:r>
                      <a:r>
                        <a:rPr lang="en-US" sz="1800" dirty="0">
                          <a:solidFill>
                            <a:srgbClr val="000000"/>
                          </a:solidFill>
                        </a:rPr>
                        <a:t>)	</a:t>
                      </a:r>
                    </a:p>
                  </a:txBody>
                  <a:tcPr/>
                </a:tc>
                <a:tc>
                  <a:txBody>
                    <a:bodyPr/>
                    <a:lstStyle/>
                    <a:p>
                      <a:pPr algn="ctr"/>
                      <a:r>
                        <a:rPr lang="en-US" sz="1800" dirty="0">
                          <a:solidFill>
                            <a:srgbClr val="000000"/>
                          </a:solidFill>
                        </a:rPr>
                        <a:t>A JSON object that represents a set of JWKs. The JSON object MUST have a keys member, which is an array of JWKs.</a:t>
                      </a:r>
                    </a:p>
                  </a:txBody>
                  <a:tcPr anchor="ctr"/>
                </a:tc>
                <a:extLst>
                  <a:ext uri="{0D108BD9-81ED-4DB2-BD59-A6C34878D82A}">
                    <a16:rowId xmlns:a16="http://schemas.microsoft.com/office/drawing/2014/main" val="1250993654"/>
                  </a:ext>
                </a:extLst>
              </a:tr>
            </a:tbl>
          </a:graphicData>
        </a:graphic>
      </p:graphicFrame>
    </p:spTree>
    <p:extLst>
      <p:ext uri="{BB962C8B-B14F-4D97-AF65-F5344CB8AC3E}">
        <p14:creationId xmlns:p14="http://schemas.microsoft.com/office/powerpoint/2010/main" val="2241369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Locate JSON Web Key Sets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83219" y="2566005"/>
            <a:ext cx="9843254" cy="907038"/>
          </a:xfrm>
        </p:spPr>
        <p:txBody>
          <a:bodyPr anchor="ctr" anchorCtr="0">
            <a:normAutofit/>
          </a:bodyPr>
          <a:lstStyle/>
          <a:p>
            <a:pPr marL="0" indent="0">
              <a:buNone/>
            </a:pPr>
            <a:r>
              <a:rPr lang="en-US" sz="1800" dirty="0">
                <a:solidFill>
                  <a:srgbClr val="000000"/>
                </a:solidFill>
                <a:ea typeface="Tahoma" panose="020B0604030504040204" pitchFamily="34" charset="0"/>
                <a:cs typeface="Tahoma" panose="020B0604030504040204" pitchFamily="34" charset="0"/>
              </a:rPr>
              <a:t>Use the Discovery endpoint to configure your application to automatically locate the JSON Web Key Set (JWKS) endpoint (</a:t>
            </a:r>
            <a:r>
              <a:rPr lang="en-US" sz="1800" dirty="0" err="1">
                <a:solidFill>
                  <a:srgbClr val="000000"/>
                </a:solidFill>
                <a:ea typeface="Tahoma" panose="020B0604030504040204" pitchFamily="34" charset="0"/>
                <a:cs typeface="Tahoma" panose="020B0604030504040204" pitchFamily="34" charset="0"/>
              </a:rPr>
              <a:t>jwks_uri</a:t>
            </a:r>
            <a:r>
              <a:rPr lang="en-US" sz="1800" dirty="0">
                <a:solidFill>
                  <a:srgbClr val="000000"/>
                </a:solidFill>
                <a:ea typeface="Tahoma" panose="020B0604030504040204" pitchFamily="34" charset="0"/>
                <a:cs typeface="Tahoma" panose="020B0604030504040204" pitchFamily="34" charset="0"/>
              </a:rPr>
              <a:t>), which contains the JWKS used to sign all Auth0-issued JSON Web Tokens (JWTs) signed with the RS256 signing algorithm. </a:t>
            </a:r>
          </a:p>
        </p:txBody>
      </p:sp>
      <p:pic>
        <p:nvPicPr>
          <p:cNvPr id="8" name="Picture 7">
            <a:extLst>
              <a:ext uri="{FF2B5EF4-FFF2-40B4-BE49-F238E27FC236}">
                <a16:creationId xmlns:a16="http://schemas.microsoft.com/office/drawing/2014/main" id="{B93C2850-20E8-0F9F-4AA2-35E9C4F85BD1}"/>
              </a:ext>
            </a:extLst>
          </p:cNvPr>
          <p:cNvPicPr>
            <a:picLocks noChangeAspect="1"/>
          </p:cNvPicPr>
          <p:nvPr/>
        </p:nvPicPr>
        <p:blipFill>
          <a:blip r:embed="rId2"/>
          <a:stretch>
            <a:fillRect/>
          </a:stretch>
        </p:blipFill>
        <p:spPr>
          <a:xfrm>
            <a:off x="3268491" y="3553171"/>
            <a:ext cx="6635035" cy="2928979"/>
          </a:xfrm>
          <a:prstGeom prst="rect">
            <a:avLst/>
          </a:prstGeom>
        </p:spPr>
      </p:pic>
      <p:sp>
        <p:nvSpPr>
          <p:cNvPr id="6" name="TextBox 5">
            <a:extLst>
              <a:ext uri="{FF2B5EF4-FFF2-40B4-BE49-F238E27FC236}">
                <a16:creationId xmlns:a16="http://schemas.microsoft.com/office/drawing/2014/main" id="{43AD4991-60F6-7A02-E308-74205835FA02}"/>
              </a:ext>
            </a:extLst>
          </p:cNvPr>
          <p:cNvSpPr txBox="1"/>
          <p:nvPr/>
        </p:nvSpPr>
        <p:spPr>
          <a:xfrm>
            <a:off x="5058564" y="6241410"/>
            <a:ext cx="4429386" cy="215444"/>
          </a:xfrm>
          <a:prstGeom prst="rect">
            <a:avLst/>
          </a:prstGeom>
          <a:noFill/>
        </p:spPr>
        <p:txBody>
          <a:bodyPr wrap="square" rtlCol="0">
            <a:spAutoFit/>
          </a:bodyPr>
          <a:lstStyle/>
          <a:p>
            <a:r>
              <a:rPr lang="en-US" sz="800" i="1" dirty="0">
                <a:solidFill>
                  <a:schemeClr val="bg1"/>
                </a:solidFill>
              </a:rPr>
              <a:t>Source: https://auth0.com/docs/secure/tokens/json-web-tokens/locate-json-web-key-sets</a:t>
            </a:r>
          </a:p>
        </p:txBody>
      </p:sp>
    </p:spTree>
    <p:extLst>
      <p:ext uri="{BB962C8B-B14F-4D97-AF65-F5344CB8AC3E}">
        <p14:creationId xmlns:p14="http://schemas.microsoft.com/office/powerpoint/2010/main" val="125283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77E0C7-31A0-E478-2F0C-63C3A030C152}"/>
              </a:ext>
            </a:extLst>
          </p:cNvPr>
          <p:cNvSpPr/>
          <p:nvPr/>
        </p:nvSpPr>
        <p:spPr>
          <a:xfrm>
            <a:off x="3694922" y="755780"/>
            <a:ext cx="8497078" cy="53557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0034B7-EAC9-429D-9600-C58561D805DA}"/>
              </a:ext>
              <a:ext uri="{C183D7F6-B498-43B3-948B-1728B52AA6E4}">
                <adec:decorative xmlns:adec="http://schemas.microsoft.com/office/drawing/2017/decorative" val="1"/>
              </a:ext>
            </a:extLst>
          </p:cNvPr>
          <p:cNvSpPr/>
          <p:nvPr/>
        </p:nvSpPr>
        <p:spPr>
          <a:xfrm>
            <a:off x="0" y="754331"/>
            <a:ext cx="3430043" cy="5330952"/>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Title 27">
            <a:extLst>
              <a:ext uri="{FF2B5EF4-FFF2-40B4-BE49-F238E27FC236}">
                <a16:creationId xmlns:a16="http://schemas.microsoft.com/office/drawing/2014/main" id="{B8A93A84-6089-431C-96E2-45FCA3C179C7}"/>
              </a:ext>
            </a:extLst>
          </p:cNvPr>
          <p:cNvSpPr>
            <a:spLocks noGrp="1"/>
          </p:cNvSpPr>
          <p:nvPr>
            <p:ph type="title"/>
          </p:nvPr>
        </p:nvSpPr>
        <p:spPr>
          <a:xfrm>
            <a:off x="3694922" y="895738"/>
            <a:ext cx="7856376" cy="985069"/>
          </a:xfrm>
        </p:spPr>
        <p:txBody>
          <a:bodyPr>
            <a:noAutofit/>
          </a:bodyPr>
          <a:lstStyle/>
          <a:p>
            <a:pPr algn="ctr"/>
            <a:r>
              <a:rPr lang="en-US" sz="4800" dirty="0">
                <a:solidFill>
                  <a:srgbClr val="000000"/>
                </a:solidFill>
              </a:rPr>
              <a:t>ABOUT ME</a:t>
            </a:r>
          </a:p>
        </p:txBody>
      </p:sp>
      <p:sp>
        <p:nvSpPr>
          <p:cNvPr id="29" name="Content Placeholder 28">
            <a:extLst>
              <a:ext uri="{FF2B5EF4-FFF2-40B4-BE49-F238E27FC236}">
                <a16:creationId xmlns:a16="http://schemas.microsoft.com/office/drawing/2014/main" id="{589616E0-5389-47D2-94BD-AC88747025DA}"/>
              </a:ext>
            </a:extLst>
          </p:cNvPr>
          <p:cNvSpPr>
            <a:spLocks noGrp="1"/>
          </p:cNvSpPr>
          <p:nvPr>
            <p:ph idx="1"/>
          </p:nvPr>
        </p:nvSpPr>
        <p:spPr>
          <a:xfrm>
            <a:off x="3685592" y="1744824"/>
            <a:ext cx="8506408" cy="4239924"/>
          </a:xfrm>
        </p:spPr>
        <p:txBody>
          <a:bodyPr/>
          <a:lstStyle/>
          <a:p>
            <a:pPr>
              <a:buClr>
                <a:srgbClr val="00F2E6"/>
              </a:buClr>
            </a:pPr>
            <a:r>
              <a:rPr lang="en-US" dirty="0">
                <a:solidFill>
                  <a:srgbClr val="000000"/>
                </a:solidFill>
                <a:ea typeface="Tahoma" panose="020B0604030504040204" pitchFamily="34" charset="0"/>
                <a:cs typeface="Tahoma" panose="020B0604030504040204" pitchFamily="34" charset="0"/>
              </a:rPr>
              <a:t>Sr. Penetration Tester @SoCyber – Web Applications, APIs, Networks, Mobile Applications etc.</a:t>
            </a:r>
          </a:p>
          <a:p>
            <a:pPr>
              <a:buClr>
                <a:srgbClr val="00F2E6"/>
              </a:buClr>
            </a:pPr>
            <a:r>
              <a:rPr lang="en-US" dirty="0">
                <a:solidFill>
                  <a:srgbClr val="000000"/>
                </a:solidFill>
                <a:ea typeface="Tahoma" panose="020B0604030504040204" pitchFamily="34" charset="0"/>
                <a:cs typeface="Tahoma" panose="020B0604030504040204" pitchFamily="34" charset="0"/>
              </a:rPr>
              <a:t>Writer on Medium.com with 1600+ followers and 80k+ reads</a:t>
            </a:r>
          </a:p>
          <a:p>
            <a:pPr>
              <a:buClr>
                <a:srgbClr val="00F2E6"/>
              </a:buClr>
            </a:pPr>
            <a:r>
              <a:rPr lang="en-US" dirty="0">
                <a:solidFill>
                  <a:srgbClr val="000000"/>
                </a:solidFill>
                <a:ea typeface="Tahoma" panose="020B0604030504040204" pitchFamily="34" charset="0"/>
                <a:cs typeface="Tahoma" panose="020B0604030504040204" pitchFamily="34" charset="0"/>
              </a:rPr>
              <a:t>Speaker at OWASP Bulgaria Chapter (Dependency Confusion Attacks) &amp; </a:t>
            </a:r>
            <a:r>
              <a:rPr lang="en-US" dirty="0" err="1">
                <a:solidFill>
                  <a:srgbClr val="000000"/>
                </a:solidFill>
                <a:ea typeface="Tahoma" panose="020B0604030504040204" pitchFamily="34" charset="0"/>
                <a:cs typeface="Tahoma" panose="020B0604030504040204" pitchFamily="34" charset="0"/>
              </a:rPr>
              <a:t>SoftUni</a:t>
            </a:r>
            <a:r>
              <a:rPr lang="en-US" dirty="0">
                <a:solidFill>
                  <a:srgbClr val="000000"/>
                </a:solidFill>
                <a:ea typeface="Tahoma" panose="020B0604030504040204" pitchFamily="34" charset="0"/>
                <a:cs typeface="Tahoma" panose="020B0604030504040204" pitchFamily="34" charset="0"/>
              </a:rPr>
              <a:t> Cyber Security Summit (Attacking Web Applications)</a:t>
            </a:r>
          </a:p>
          <a:p>
            <a:pPr>
              <a:buClr>
                <a:srgbClr val="00F2E6"/>
              </a:buClr>
            </a:pPr>
            <a:r>
              <a:rPr lang="en-US" dirty="0">
                <a:solidFill>
                  <a:srgbClr val="000000"/>
                </a:solidFill>
                <a:ea typeface="Tahoma" panose="020B0604030504040204" pitchFamily="34" charset="0"/>
                <a:cs typeface="Tahoma" panose="020B0604030504040204" pitchFamily="34" charset="0"/>
              </a:rPr>
              <a:t>Certifications: </a:t>
            </a:r>
            <a:r>
              <a:rPr lang="en-US" dirty="0" err="1">
                <a:solidFill>
                  <a:srgbClr val="000000"/>
                </a:solidFill>
                <a:ea typeface="Tahoma" panose="020B0604030504040204" pitchFamily="34" charset="0"/>
                <a:cs typeface="Tahoma" panose="020B0604030504040204" pitchFamily="34" charset="0"/>
              </a:rPr>
              <a:t>eJPT</a:t>
            </a:r>
            <a:r>
              <a:rPr lang="en-US" dirty="0">
                <a:solidFill>
                  <a:srgbClr val="000000"/>
                </a:solidFill>
                <a:ea typeface="Tahoma" panose="020B0604030504040204" pitchFamily="34" charset="0"/>
                <a:cs typeface="Tahoma" panose="020B0604030504040204" pitchFamily="34" charset="0"/>
              </a:rPr>
              <a:t>, ICCA, eJPTv2, </a:t>
            </a:r>
            <a:r>
              <a:rPr lang="en-US" dirty="0" err="1">
                <a:solidFill>
                  <a:srgbClr val="000000"/>
                </a:solidFill>
                <a:ea typeface="Tahoma" panose="020B0604030504040204" pitchFamily="34" charset="0"/>
                <a:cs typeface="Tahoma" panose="020B0604030504040204" pitchFamily="34" charset="0"/>
              </a:rPr>
              <a:t>eWPT</a:t>
            </a:r>
            <a:r>
              <a:rPr lang="en-US" dirty="0">
                <a:solidFill>
                  <a:srgbClr val="000000"/>
                </a:solidFill>
                <a:ea typeface="Tahoma" panose="020B0604030504040204" pitchFamily="34" charset="0"/>
                <a:cs typeface="Tahoma" panose="020B0604030504040204" pitchFamily="34" charset="0"/>
              </a:rPr>
              <a:t>, eWPTXv2 &amp; CAP</a:t>
            </a:r>
          </a:p>
          <a:p>
            <a:pPr>
              <a:buClr>
                <a:srgbClr val="00F2E6"/>
              </a:buClr>
            </a:pPr>
            <a:r>
              <a:rPr lang="en-US" dirty="0">
                <a:solidFill>
                  <a:srgbClr val="000000"/>
                </a:solidFill>
                <a:ea typeface="Tahoma" panose="020B0604030504040204" pitchFamily="34" charset="0"/>
                <a:cs typeface="Tahoma" panose="020B0604030504040204" pitchFamily="34" charset="0"/>
              </a:rPr>
              <a:t>Bug Bounty Hunter: </a:t>
            </a:r>
            <a:r>
              <a:rPr lang="en-US" dirty="0" err="1">
                <a:solidFill>
                  <a:srgbClr val="000000"/>
                </a:solidFill>
                <a:ea typeface="Tahoma" panose="020B0604030504040204" pitchFamily="34" charset="0"/>
                <a:cs typeface="Tahoma" panose="020B0604030504040204" pitchFamily="34" charset="0"/>
              </a:rPr>
              <a:t>BugCrowd</a:t>
            </a:r>
            <a:r>
              <a:rPr lang="en-US" dirty="0">
                <a:solidFill>
                  <a:srgbClr val="000000"/>
                </a:solidFill>
                <a:ea typeface="Tahoma" panose="020B0604030504040204" pitchFamily="34" charset="0"/>
                <a:cs typeface="Tahoma" panose="020B0604030504040204" pitchFamily="34" charset="0"/>
              </a:rPr>
              <a:t>, </a:t>
            </a:r>
            <a:r>
              <a:rPr lang="en-US" dirty="0" err="1">
                <a:solidFill>
                  <a:srgbClr val="000000"/>
                </a:solidFill>
                <a:ea typeface="Tahoma" panose="020B0604030504040204" pitchFamily="34" charset="0"/>
                <a:cs typeface="Tahoma" panose="020B0604030504040204" pitchFamily="34" charset="0"/>
              </a:rPr>
              <a:t>Intigriti</a:t>
            </a:r>
            <a:r>
              <a:rPr lang="en-US" dirty="0">
                <a:solidFill>
                  <a:srgbClr val="000000"/>
                </a:solidFill>
                <a:ea typeface="Tahoma" panose="020B0604030504040204" pitchFamily="34" charset="0"/>
                <a:cs typeface="Tahoma" panose="020B0604030504040204" pitchFamily="34" charset="0"/>
              </a:rPr>
              <a:t> and private programs</a:t>
            </a:r>
          </a:p>
          <a:p>
            <a:endParaRPr lang="en-ZA" dirty="0"/>
          </a:p>
        </p:txBody>
      </p:sp>
      <p:sp>
        <p:nvSpPr>
          <p:cNvPr id="7" name="Oval 6">
            <a:extLst>
              <a:ext uri="{FF2B5EF4-FFF2-40B4-BE49-F238E27FC236}">
                <a16:creationId xmlns:a16="http://schemas.microsoft.com/office/drawing/2014/main" id="{2C3DEE94-6AEC-85C6-DAA2-1B9DC8FA54BB}"/>
              </a:ext>
            </a:extLst>
          </p:cNvPr>
          <p:cNvSpPr/>
          <p:nvPr/>
        </p:nvSpPr>
        <p:spPr>
          <a:xfrm>
            <a:off x="270588" y="2062065"/>
            <a:ext cx="2855167" cy="271520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978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JSON Web Key Set Properties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D55E75BD-8FAC-492F-542C-985C95F7F882}"/>
              </a:ext>
            </a:extLst>
          </p:cNvPr>
          <p:cNvGraphicFramePr>
            <a:graphicFrameLocks noGrp="1"/>
          </p:cNvGraphicFramePr>
          <p:nvPr>
            <p:extLst>
              <p:ext uri="{D42A27DB-BD31-4B8C-83A1-F6EECF244321}">
                <p14:modId xmlns:p14="http://schemas.microsoft.com/office/powerpoint/2010/main" val="3036933659"/>
              </p:ext>
            </p:extLst>
          </p:nvPr>
        </p:nvGraphicFramePr>
        <p:xfrm>
          <a:off x="1517491" y="2570189"/>
          <a:ext cx="9472401" cy="3901440"/>
        </p:xfrm>
        <a:graphic>
          <a:graphicData uri="http://schemas.openxmlformats.org/drawingml/2006/table">
            <a:tbl>
              <a:tblPr firstRow="1" bandRow="1">
                <a:tableStyleId>{00A15C55-8517-42AA-B614-E9B94910E393}</a:tableStyleId>
              </a:tblPr>
              <a:tblGrid>
                <a:gridCol w="1123160">
                  <a:extLst>
                    <a:ext uri="{9D8B030D-6E8A-4147-A177-3AD203B41FA5}">
                      <a16:colId xmlns:a16="http://schemas.microsoft.com/office/drawing/2014/main" val="2570995084"/>
                    </a:ext>
                  </a:extLst>
                </a:gridCol>
                <a:gridCol w="8349241">
                  <a:extLst>
                    <a:ext uri="{9D8B030D-6E8A-4147-A177-3AD203B41FA5}">
                      <a16:colId xmlns:a16="http://schemas.microsoft.com/office/drawing/2014/main" val="2067391969"/>
                    </a:ext>
                  </a:extLst>
                </a:gridCol>
              </a:tblGrid>
              <a:tr h="370840">
                <a:tc>
                  <a:txBody>
                    <a:bodyPr/>
                    <a:lstStyle/>
                    <a:p>
                      <a:pPr algn="ctr"/>
                      <a:r>
                        <a:rPr lang="en-US" dirty="0"/>
                        <a:t>Property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dirty="0">
                          <a:solidFill>
                            <a:schemeClr val="bg1"/>
                          </a:solidFil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139008490"/>
                  </a:ext>
                </a:extLst>
              </a:tr>
              <a:tr h="370840">
                <a:tc>
                  <a:txBody>
                    <a:bodyPr/>
                    <a:lstStyle/>
                    <a:p>
                      <a:pPr algn="ctr" fontAlgn="t"/>
                      <a:r>
                        <a:rPr lang="en-US" dirty="0">
                          <a:solidFill>
                            <a:srgbClr val="000000"/>
                          </a:solidFill>
                          <a:effectLst/>
                          <a:latin typeface="inherit"/>
                        </a:rPr>
                        <a:t>alg</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fontAlgn="t"/>
                      <a:r>
                        <a:rPr lang="en-US">
                          <a:solidFill>
                            <a:srgbClr val="000000"/>
                          </a:solidFill>
                          <a:effectLst/>
                          <a:latin typeface="inherit"/>
                        </a:rPr>
                        <a:t>The specific cryptographic algorithm used with the key.</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099138241"/>
                  </a:ext>
                </a:extLst>
              </a:tr>
              <a:tr h="370840">
                <a:tc>
                  <a:txBody>
                    <a:bodyPr/>
                    <a:lstStyle/>
                    <a:p>
                      <a:pPr algn="ctr" fontAlgn="t"/>
                      <a:r>
                        <a:rPr lang="en-US" dirty="0" err="1">
                          <a:solidFill>
                            <a:srgbClr val="000000"/>
                          </a:solidFill>
                          <a:effectLst/>
                          <a:latin typeface="inherit"/>
                        </a:rPr>
                        <a:t>kty</a:t>
                      </a:r>
                      <a:endParaRPr lang="en-US" dirty="0">
                        <a:solidFill>
                          <a:srgbClr val="000000"/>
                        </a:solidFill>
                        <a:effectLst/>
                        <a:latin typeface="inheri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fontAlgn="t"/>
                      <a:r>
                        <a:rPr lang="en-US" dirty="0">
                          <a:solidFill>
                            <a:srgbClr val="000000"/>
                          </a:solidFill>
                          <a:effectLst/>
                          <a:latin typeface="inherit"/>
                        </a:rPr>
                        <a:t>The family of cryptographic algorithms used with the key.</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250993654"/>
                  </a:ext>
                </a:extLst>
              </a:tr>
              <a:tr h="370840">
                <a:tc>
                  <a:txBody>
                    <a:bodyPr/>
                    <a:lstStyle/>
                    <a:p>
                      <a:pPr algn="ctr" fontAlgn="t"/>
                      <a:r>
                        <a:rPr lang="en-US">
                          <a:solidFill>
                            <a:srgbClr val="000000"/>
                          </a:solidFill>
                          <a:effectLst/>
                          <a:latin typeface="inherit"/>
                        </a:rPr>
                        <a:t>use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fontAlgn="t"/>
                      <a:r>
                        <a:rPr lang="en-US" dirty="0">
                          <a:solidFill>
                            <a:srgbClr val="000000"/>
                          </a:solidFill>
                          <a:effectLst/>
                          <a:latin typeface="inherit"/>
                        </a:rPr>
                        <a:t>How the key was meant to be used; sig represents the signature.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97242783"/>
                  </a:ext>
                </a:extLst>
              </a:tr>
              <a:tr h="370840">
                <a:tc>
                  <a:txBody>
                    <a:bodyPr/>
                    <a:lstStyle/>
                    <a:p>
                      <a:pPr algn="ctr" fontAlgn="t"/>
                      <a:r>
                        <a:rPr lang="en-US" dirty="0">
                          <a:solidFill>
                            <a:srgbClr val="000000"/>
                          </a:solidFill>
                          <a:effectLst/>
                          <a:latin typeface="inherit"/>
                        </a:rPr>
                        <a:t>x5c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fontAlgn="t"/>
                      <a:r>
                        <a:rPr lang="en-US" dirty="0">
                          <a:solidFill>
                            <a:srgbClr val="000000"/>
                          </a:solidFill>
                          <a:effectLst/>
                          <a:latin typeface="inherit"/>
                        </a:rPr>
                        <a:t>The x.509 certificate chain. The first entry in the array is the certificate to use for token verification; the other certificates can be used to verify this first certificate.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4294600592"/>
                  </a:ext>
                </a:extLst>
              </a:tr>
              <a:tr h="370840">
                <a:tc>
                  <a:txBody>
                    <a:bodyPr/>
                    <a:lstStyle/>
                    <a:p>
                      <a:pPr algn="ctr" fontAlgn="t"/>
                      <a:r>
                        <a:rPr lang="en-US">
                          <a:solidFill>
                            <a:srgbClr val="000000"/>
                          </a:solidFill>
                          <a:effectLst/>
                          <a:latin typeface="inherit"/>
                        </a:rPr>
                        <a:t>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fontAlgn="t"/>
                      <a:r>
                        <a:rPr lang="en-US" dirty="0">
                          <a:solidFill>
                            <a:srgbClr val="000000"/>
                          </a:solidFill>
                          <a:effectLst/>
                          <a:latin typeface="inherit"/>
                        </a:rPr>
                        <a:t>The modulus for the RSA Public Key</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060098101"/>
                  </a:ext>
                </a:extLst>
              </a:tr>
              <a:tr h="370840">
                <a:tc>
                  <a:txBody>
                    <a:bodyPr/>
                    <a:lstStyle/>
                    <a:p>
                      <a:pPr algn="ctr" fontAlgn="t"/>
                      <a:r>
                        <a:rPr lang="en-US" dirty="0">
                          <a:solidFill>
                            <a:srgbClr val="000000"/>
                          </a:solidFill>
                          <a:effectLst/>
                          <a:latin typeface="inherit"/>
                        </a:rPr>
                        <a:t>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fontAlgn="t"/>
                      <a:r>
                        <a:rPr lang="en-US" dirty="0">
                          <a:solidFill>
                            <a:srgbClr val="000000"/>
                          </a:solidFill>
                          <a:effectLst/>
                          <a:latin typeface="inherit"/>
                        </a:rPr>
                        <a:t>The exponent for the RSA Public Key</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5464798"/>
                  </a:ext>
                </a:extLst>
              </a:tr>
              <a:tr h="370840">
                <a:tc>
                  <a:txBody>
                    <a:bodyPr/>
                    <a:lstStyle/>
                    <a:p>
                      <a:pPr algn="ctr" fontAlgn="t"/>
                      <a:r>
                        <a:rPr lang="en-US" dirty="0">
                          <a:solidFill>
                            <a:srgbClr val="000000"/>
                          </a:solidFill>
                          <a:effectLst/>
                          <a:latin typeface="inherit"/>
                        </a:rPr>
                        <a:t>kid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fontAlgn="t"/>
                      <a:r>
                        <a:rPr lang="en-US" dirty="0">
                          <a:solidFill>
                            <a:srgbClr val="000000"/>
                          </a:solidFill>
                          <a:effectLst/>
                          <a:latin typeface="inherit"/>
                        </a:rPr>
                        <a:t>The unique identifier for the key.</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38769428"/>
                  </a:ext>
                </a:extLst>
              </a:tr>
            </a:tbl>
          </a:graphicData>
        </a:graphic>
      </p:graphicFrame>
    </p:spTree>
    <p:extLst>
      <p:ext uri="{BB962C8B-B14F-4D97-AF65-F5344CB8AC3E}">
        <p14:creationId xmlns:p14="http://schemas.microsoft.com/office/powerpoint/2010/main" val="1382924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60523C8-BA20-C399-E1DD-88AD010F9447}"/>
              </a:ext>
            </a:extLst>
          </p:cNvPr>
          <p:cNvSpPr/>
          <p:nvPr/>
        </p:nvSpPr>
        <p:spPr>
          <a:xfrm>
            <a:off x="585003" y="1492298"/>
            <a:ext cx="11000193" cy="3918858"/>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Attack 1:</a:t>
            </a:r>
            <a:endParaRPr lang="en-US" sz="6000" dirty="0"/>
          </a:p>
          <a:p>
            <a:pPr algn="ctr"/>
            <a:r>
              <a:rPr lang="en-US" sz="6000" dirty="0"/>
              <a:t>Sign/Encrypt Confusion</a:t>
            </a:r>
          </a:p>
        </p:txBody>
      </p:sp>
      <p:sp>
        <p:nvSpPr>
          <p:cNvPr id="38" name="Title 1">
            <a:extLst>
              <a:ext uri="{FF2B5EF4-FFF2-40B4-BE49-F238E27FC236}">
                <a16:creationId xmlns:a16="http://schemas.microsoft.com/office/drawing/2014/main" id="{6367308B-8854-18E4-D941-32D81EDD7F05}"/>
              </a:ext>
            </a:extLst>
          </p:cNvPr>
          <p:cNvSpPr txBox="1">
            <a:spLocks/>
          </p:cNvSpPr>
          <p:nvPr/>
        </p:nvSpPr>
        <p:spPr>
          <a:xfrm>
            <a:off x="0" y="552000"/>
            <a:ext cx="12192000" cy="884914"/>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2"/>
                </a:solidFill>
                <a:latin typeface="+mj-lt"/>
                <a:ea typeface="+mj-ea"/>
                <a:cs typeface="+mj-cs"/>
              </a:defRPr>
            </a:lvl1pPr>
          </a:lstStyle>
          <a:p>
            <a:pPr algn="ctr"/>
            <a:endParaRPr lang="en-ZA" sz="6000" dirty="0">
              <a:solidFill>
                <a:schemeClr val="bg1"/>
              </a:solidFill>
            </a:endParaRPr>
          </a:p>
        </p:txBody>
      </p:sp>
    </p:spTree>
    <p:extLst>
      <p:ext uri="{BB962C8B-B14F-4D97-AF65-F5344CB8AC3E}">
        <p14:creationId xmlns:p14="http://schemas.microsoft.com/office/powerpoint/2010/main" val="207288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459684" y="868680"/>
            <a:ext cx="9121230" cy="1434906"/>
          </a:xfrm>
        </p:spPr>
        <p:txBody>
          <a:bodyPr>
            <a:normAutofit/>
          </a:bodyPr>
          <a:lstStyle/>
          <a:p>
            <a:r>
              <a:rPr lang="en-US" sz="4800" dirty="0"/>
              <a:t>Available JOSE algorithm classes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512587" y="2541864"/>
            <a:ext cx="9971941" cy="4018327"/>
          </a:xfrm>
        </p:spPr>
        <p:txBody>
          <a:bodyPr anchor="ctr" anchorCtr="0">
            <a:noAutofit/>
          </a:bodyPr>
          <a:lstStyle/>
          <a:p>
            <a:pPr marL="0" indent="0">
              <a:buNone/>
            </a:pPr>
            <a:r>
              <a:rPr lang="en-US" sz="2000" dirty="0">
                <a:solidFill>
                  <a:srgbClr val="000000"/>
                </a:solidFill>
                <a:ea typeface="Tahoma" panose="020B0604030504040204" pitchFamily="34" charset="0"/>
                <a:cs typeface="Tahoma" panose="020B0604030504040204" pitchFamily="34" charset="0"/>
              </a:rPr>
              <a:t>JOSE provides </a:t>
            </a:r>
            <a:r>
              <a:rPr lang="en-US" sz="2000" b="1" dirty="0">
                <a:solidFill>
                  <a:srgbClr val="000000"/>
                </a:solidFill>
                <a:ea typeface="Tahoma" panose="020B0604030504040204" pitchFamily="34" charset="0"/>
                <a:cs typeface="Tahoma" panose="020B0604030504040204" pitchFamily="34" charset="0"/>
              </a:rPr>
              <a:t>three</a:t>
            </a:r>
            <a:r>
              <a:rPr lang="en-US" sz="2000" dirty="0">
                <a:solidFill>
                  <a:srgbClr val="000000"/>
                </a:solidFill>
                <a:ea typeface="Tahoma" panose="020B0604030504040204" pitchFamily="34" charset="0"/>
                <a:cs typeface="Tahoma" panose="020B0604030504040204" pitchFamily="34" charset="0"/>
              </a:rPr>
              <a:t> </a:t>
            </a:r>
            <a:r>
              <a:rPr lang="en-US" sz="2000" b="1" dirty="0">
                <a:solidFill>
                  <a:srgbClr val="000000"/>
                </a:solidFill>
                <a:ea typeface="Tahoma" panose="020B0604030504040204" pitchFamily="34" charset="0"/>
                <a:cs typeface="Tahoma" panose="020B0604030504040204" pitchFamily="34" charset="0"/>
              </a:rPr>
              <a:t>distinct</a:t>
            </a:r>
            <a:r>
              <a:rPr lang="en-US" sz="2000" dirty="0">
                <a:solidFill>
                  <a:srgbClr val="000000"/>
                </a:solidFill>
                <a:ea typeface="Tahoma" panose="020B0604030504040204" pitchFamily="34" charset="0"/>
                <a:cs typeface="Tahoma" panose="020B0604030504040204" pitchFamily="34" charset="0"/>
              </a:rPr>
              <a:t> </a:t>
            </a:r>
            <a:r>
              <a:rPr lang="en-US" sz="2000" b="1" dirty="0">
                <a:solidFill>
                  <a:srgbClr val="000000"/>
                </a:solidFill>
                <a:ea typeface="Tahoma" panose="020B0604030504040204" pitchFamily="34" charset="0"/>
                <a:cs typeface="Tahoma" panose="020B0604030504040204" pitchFamily="34" charset="0"/>
              </a:rPr>
              <a:t>classes</a:t>
            </a:r>
            <a:r>
              <a:rPr lang="en-US" sz="2000" dirty="0">
                <a:solidFill>
                  <a:srgbClr val="000000"/>
                </a:solidFill>
                <a:ea typeface="Tahoma" panose="020B0604030504040204" pitchFamily="34" charset="0"/>
                <a:cs typeface="Tahoma" panose="020B0604030504040204" pitchFamily="34" charset="0"/>
              </a:rPr>
              <a:t> of cryptographic algorithms to cater for the four security objectives, with partially overlapping properties:</a:t>
            </a:r>
          </a:p>
          <a:p>
            <a:r>
              <a:rPr lang="en-US" sz="2000" b="1" dirty="0">
                <a:solidFill>
                  <a:srgbClr val="000000"/>
                </a:solidFill>
                <a:ea typeface="Tahoma" panose="020B0604030504040204" pitchFamily="34" charset="0"/>
                <a:cs typeface="Tahoma" panose="020B0604030504040204" pitchFamily="34" charset="0"/>
              </a:rPr>
              <a:t>HMAC algorithms</a:t>
            </a:r>
            <a:r>
              <a:rPr lang="en-US" sz="2000" dirty="0">
                <a:solidFill>
                  <a:srgbClr val="000000"/>
                </a:solidFill>
                <a:ea typeface="Tahoma" panose="020B0604030504040204" pitchFamily="34" charset="0"/>
                <a:cs typeface="Tahoma" panose="020B0604030504040204" pitchFamily="34" charset="0"/>
              </a:rPr>
              <a:t>: A special super efficient hash (HMAC) for ensuring the integrity and authenticity of data. In order to compute an HMAC you need a secret key.</a:t>
            </a:r>
          </a:p>
          <a:p>
            <a:r>
              <a:rPr lang="en-US" sz="2000" b="1" dirty="0">
                <a:solidFill>
                  <a:srgbClr val="000000"/>
                </a:solidFill>
                <a:ea typeface="Tahoma" panose="020B0604030504040204" pitchFamily="34" charset="0"/>
                <a:cs typeface="Tahoma" panose="020B0604030504040204" pitchFamily="34" charset="0"/>
              </a:rPr>
              <a:t>Digital signatures</a:t>
            </a:r>
            <a:r>
              <a:rPr lang="en-US" sz="2000" dirty="0">
                <a:solidFill>
                  <a:srgbClr val="000000"/>
                </a:solidFill>
                <a:ea typeface="Tahoma" panose="020B0604030504040204" pitchFamily="34" charset="0"/>
                <a:cs typeface="Tahoma" panose="020B0604030504040204" pitchFamily="34" charset="0"/>
              </a:rPr>
              <a:t>: Offer the properties of HMAC, plus cryptographic non-repudiation (enabling others than the signer to check the signature's validity). Digital signatures are based on public / private key cryptography. Require a public / private key pair (of type RSA, elliptic curve (EC), or Edwards-curve Octet Key Pair (OKP)).</a:t>
            </a:r>
          </a:p>
          <a:p>
            <a:r>
              <a:rPr lang="en-US" sz="2000" b="1" dirty="0">
                <a:solidFill>
                  <a:srgbClr val="000000"/>
                </a:solidFill>
                <a:ea typeface="Tahoma" panose="020B0604030504040204" pitchFamily="34" charset="0"/>
                <a:cs typeface="Tahoma" panose="020B0604030504040204" pitchFamily="34" charset="0"/>
              </a:rPr>
              <a:t>Authenticated encryption</a:t>
            </a:r>
            <a:r>
              <a:rPr lang="en-US" sz="2000" dirty="0">
                <a:solidFill>
                  <a:srgbClr val="000000"/>
                </a:solidFill>
                <a:ea typeface="Tahoma" panose="020B0604030504040204" pitchFamily="34" charset="0"/>
                <a:cs typeface="Tahoma" panose="020B0604030504040204" pitchFamily="34" charset="0"/>
              </a:rPr>
              <a:t>: Encrypt data, while also ensuring its integrity and authenticity (like HMAC). JOSE offers encryption with public / private keys, with secret (shared) keys and with passwords.</a:t>
            </a:r>
          </a:p>
        </p:txBody>
      </p:sp>
    </p:spTree>
    <p:extLst>
      <p:ext uri="{BB962C8B-B14F-4D97-AF65-F5344CB8AC3E}">
        <p14:creationId xmlns:p14="http://schemas.microsoft.com/office/powerpoint/2010/main" val="148443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510018" y="868680"/>
            <a:ext cx="9070896" cy="1434906"/>
          </a:xfrm>
        </p:spPr>
        <p:txBody>
          <a:bodyPr>
            <a:normAutofit/>
          </a:bodyPr>
          <a:lstStyle/>
          <a:p>
            <a:r>
              <a:rPr lang="en-US" sz="4800" dirty="0"/>
              <a:t>Available JOSE algorithm classes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04866" y="2584580"/>
            <a:ext cx="10022275" cy="1349857"/>
          </a:xfrm>
        </p:spPr>
        <p:txBody>
          <a:bodyPr anchor="ctr" anchorCtr="0">
            <a:noAutofit/>
          </a:bodyPr>
          <a:lstStyle/>
          <a:p>
            <a:pPr marL="0" indent="0">
              <a:lnSpc>
                <a:spcPct val="100000"/>
              </a:lnSpc>
              <a:spcBef>
                <a:spcPts val="0"/>
              </a:spcBef>
              <a:buFont typeface="Arial" panose="020B0604020202020204" pitchFamily="34" charset="0"/>
              <a:buNone/>
            </a:pPr>
            <a:r>
              <a:rPr lang="en-US" sz="2000" b="1" dirty="0">
                <a:solidFill>
                  <a:srgbClr val="000000"/>
                </a:solidFill>
                <a:ea typeface="Tahoma" panose="020B0604030504040204" pitchFamily="34" charset="0"/>
                <a:cs typeface="Tahoma" panose="020B0604030504040204" pitchFamily="34" charset="0"/>
              </a:rPr>
              <a:t>Integrity</a:t>
            </a:r>
            <a:r>
              <a:rPr lang="en-US" sz="2000" dirty="0">
                <a:solidFill>
                  <a:srgbClr val="000000"/>
                </a:solidFill>
                <a:ea typeface="Tahoma" panose="020B0604030504040204" pitchFamily="34" charset="0"/>
                <a:cs typeface="Tahoma" panose="020B0604030504040204" pitchFamily="34" charset="0"/>
              </a:rPr>
              <a:t> Objective: Verify data has not been tampered with</a:t>
            </a:r>
          </a:p>
          <a:p>
            <a:pPr marL="0" indent="0">
              <a:lnSpc>
                <a:spcPct val="100000"/>
              </a:lnSpc>
              <a:spcBef>
                <a:spcPts val="0"/>
              </a:spcBef>
              <a:buFont typeface="Arial" panose="020B0604020202020204" pitchFamily="34" charset="0"/>
              <a:buNone/>
            </a:pPr>
            <a:r>
              <a:rPr lang="en-US" sz="2000" b="1" dirty="0">
                <a:solidFill>
                  <a:srgbClr val="000000"/>
                </a:solidFill>
                <a:ea typeface="Tahoma" panose="020B0604030504040204" pitchFamily="34" charset="0"/>
                <a:cs typeface="Tahoma" panose="020B0604030504040204" pitchFamily="34" charset="0"/>
              </a:rPr>
              <a:t>Authenticity</a:t>
            </a:r>
            <a:r>
              <a:rPr lang="en-US" sz="2000" dirty="0">
                <a:solidFill>
                  <a:srgbClr val="000000"/>
                </a:solidFill>
                <a:ea typeface="Tahoma" panose="020B0604030504040204" pitchFamily="34" charset="0"/>
                <a:cs typeface="Tahoma" panose="020B0604030504040204" pitchFamily="34" charset="0"/>
              </a:rPr>
              <a:t> Objective: The origin of the data can be verified</a:t>
            </a:r>
          </a:p>
          <a:p>
            <a:pPr marL="0" indent="0">
              <a:lnSpc>
                <a:spcPct val="100000"/>
              </a:lnSpc>
              <a:spcBef>
                <a:spcPts val="0"/>
              </a:spcBef>
              <a:buFont typeface="Arial" panose="020B0604020202020204" pitchFamily="34" charset="0"/>
              <a:buNone/>
            </a:pPr>
            <a:r>
              <a:rPr lang="en-US" sz="2000" b="1" dirty="0">
                <a:solidFill>
                  <a:srgbClr val="000000"/>
                </a:solidFill>
                <a:ea typeface="Tahoma" panose="020B0604030504040204" pitchFamily="34" charset="0"/>
                <a:cs typeface="Tahoma" panose="020B0604030504040204" pitchFamily="34" charset="0"/>
              </a:rPr>
              <a:t>Confidentiality</a:t>
            </a:r>
            <a:r>
              <a:rPr lang="en-US" sz="2000" dirty="0">
                <a:solidFill>
                  <a:srgbClr val="000000"/>
                </a:solidFill>
                <a:ea typeface="Tahoma" panose="020B0604030504040204" pitchFamily="34" charset="0"/>
                <a:cs typeface="Tahoma" panose="020B0604030504040204" pitchFamily="34" charset="0"/>
              </a:rPr>
              <a:t> Objective: Data is kept secret from unauthorized parties and processes</a:t>
            </a:r>
          </a:p>
          <a:p>
            <a:pPr marL="0" indent="0">
              <a:lnSpc>
                <a:spcPct val="100000"/>
              </a:lnSpc>
              <a:spcBef>
                <a:spcPts val="0"/>
              </a:spcBef>
              <a:buFont typeface="Arial" panose="020B0604020202020204" pitchFamily="34" charset="0"/>
              <a:buNone/>
            </a:pPr>
            <a:r>
              <a:rPr lang="en-US" sz="2000" b="1" dirty="0">
                <a:solidFill>
                  <a:srgbClr val="000000"/>
                </a:solidFill>
                <a:ea typeface="Tahoma" panose="020B0604030504040204" pitchFamily="34" charset="0"/>
                <a:cs typeface="Tahoma" panose="020B0604030504040204" pitchFamily="34" charset="0"/>
              </a:rPr>
              <a:t>Non-repudiation</a:t>
            </a:r>
            <a:r>
              <a:rPr lang="en-US" sz="2000" dirty="0">
                <a:solidFill>
                  <a:srgbClr val="000000"/>
                </a:solidFill>
                <a:ea typeface="Tahoma" panose="020B0604030504040204" pitchFamily="34" charset="0"/>
                <a:cs typeface="Tahoma" panose="020B0604030504040204" pitchFamily="34" charset="0"/>
              </a:rPr>
              <a:t> Objective: The origin of the data must be verifiable by others</a:t>
            </a:r>
          </a:p>
        </p:txBody>
      </p:sp>
      <p:graphicFrame>
        <p:nvGraphicFramePr>
          <p:cNvPr id="2" name="Table 1">
            <a:extLst>
              <a:ext uri="{FF2B5EF4-FFF2-40B4-BE49-F238E27FC236}">
                <a16:creationId xmlns:a16="http://schemas.microsoft.com/office/drawing/2014/main" id="{4AC61D11-32AC-7427-F6DE-2FB2C53689EF}"/>
              </a:ext>
            </a:extLst>
          </p:cNvPr>
          <p:cNvGraphicFramePr>
            <a:graphicFrameLocks noGrp="1"/>
          </p:cNvGraphicFramePr>
          <p:nvPr>
            <p:extLst>
              <p:ext uri="{D42A27DB-BD31-4B8C-83A1-F6EECF244321}">
                <p14:modId xmlns:p14="http://schemas.microsoft.com/office/powerpoint/2010/main" val="904933089"/>
              </p:ext>
            </p:extLst>
          </p:nvPr>
        </p:nvGraphicFramePr>
        <p:xfrm>
          <a:off x="1662456" y="4062253"/>
          <a:ext cx="9836539" cy="2230120"/>
        </p:xfrm>
        <a:graphic>
          <a:graphicData uri="http://schemas.openxmlformats.org/drawingml/2006/table">
            <a:tbl>
              <a:tblPr firstRow="1" bandRow="1">
                <a:tableStyleId>{00A15C55-8517-42AA-B614-E9B94910E393}</a:tableStyleId>
              </a:tblPr>
              <a:tblGrid>
                <a:gridCol w="1743474">
                  <a:extLst>
                    <a:ext uri="{9D8B030D-6E8A-4147-A177-3AD203B41FA5}">
                      <a16:colId xmlns:a16="http://schemas.microsoft.com/office/drawing/2014/main" val="2570995084"/>
                    </a:ext>
                  </a:extLst>
                </a:gridCol>
                <a:gridCol w="1856093">
                  <a:extLst>
                    <a:ext uri="{9D8B030D-6E8A-4147-A177-3AD203B41FA5}">
                      <a16:colId xmlns:a16="http://schemas.microsoft.com/office/drawing/2014/main" val="2067391969"/>
                    </a:ext>
                  </a:extLst>
                </a:gridCol>
                <a:gridCol w="2131503">
                  <a:extLst>
                    <a:ext uri="{9D8B030D-6E8A-4147-A177-3AD203B41FA5}">
                      <a16:colId xmlns:a16="http://schemas.microsoft.com/office/drawing/2014/main" val="712919178"/>
                    </a:ext>
                  </a:extLst>
                </a:gridCol>
                <a:gridCol w="2002144">
                  <a:extLst>
                    <a:ext uri="{9D8B030D-6E8A-4147-A177-3AD203B41FA5}">
                      <a16:colId xmlns:a16="http://schemas.microsoft.com/office/drawing/2014/main" val="3796259202"/>
                    </a:ext>
                  </a:extLst>
                </a:gridCol>
                <a:gridCol w="2103325">
                  <a:extLst>
                    <a:ext uri="{9D8B030D-6E8A-4147-A177-3AD203B41FA5}">
                      <a16:colId xmlns:a16="http://schemas.microsoft.com/office/drawing/2014/main" val="2601264459"/>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dirty="0">
                          <a:solidFill>
                            <a:schemeClr val="bg1"/>
                          </a:solidFill>
                        </a:rPr>
                        <a:t>Integrity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Authenticity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lt1"/>
                          </a:solidFill>
                          <a:effectLst/>
                          <a:latin typeface="+mn-lt"/>
                          <a:ea typeface="+mn-ea"/>
                          <a:cs typeface="+mn-cs"/>
                        </a:rPr>
                        <a:t>Non-repudiation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Confidentiality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139008490"/>
                  </a:ext>
                </a:extLst>
              </a:tr>
              <a:tr h="370840">
                <a:tc>
                  <a:txBody>
                    <a:bodyPr/>
                    <a:lstStyle/>
                    <a:p>
                      <a:pPr algn="ctr"/>
                      <a:r>
                        <a:rPr lang="en-US" sz="2000" dirty="0">
                          <a:solidFill>
                            <a:srgbClr val="000000"/>
                          </a:solidFill>
                        </a:rPr>
                        <a:t>HMAC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400" dirty="0">
                          <a:solidFill>
                            <a:srgbClr val="00B05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400" dirty="0">
                          <a:solidFill>
                            <a:srgbClr val="00B05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endParaRPr lang="en-US" sz="24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endParaRPr lang="en-US" sz="2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148870449"/>
                  </a:ext>
                </a:extLst>
              </a:tr>
              <a:tr h="370840">
                <a:tc>
                  <a:txBody>
                    <a:bodyPr/>
                    <a:lstStyle/>
                    <a:p>
                      <a:pPr algn="ctr"/>
                      <a:r>
                        <a:rPr lang="en-US" sz="2000" dirty="0">
                          <a:solidFill>
                            <a:srgbClr val="000000"/>
                          </a:solidFill>
                        </a:rPr>
                        <a:t>Digital signatures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sz="2400" dirty="0">
                          <a:solidFill>
                            <a:srgbClr val="00B050"/>
                          </a:solidFill>
                        </a:rPr>
                        <a:t>✓</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sz="2400" dirty="0">
                          <a:solidFill>
                            <a:srgbClr val="00B050"/>
                          </a:solidFill>
                        </a:rPr>
                        <a:t>✓</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sz="2400" dirty="0">
                          <a:solidFill>
                            <a:srgbClr val="00B05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endParaRPr lang="en-US" sz="240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099138241"/>
                  </a:ext>
                </a:extLst>
              </a:tr>
              <a:tr h="370840">
                <a:tc>
                  <a:txBody>
                    <a:bodyPr/>
                    <a:lstStyle/>
                    <a:p>
                      <a:pPr algn="ctr"/>
                      <a:r>
                        <a:rPr lang="en-US" sz="2000" dirty="0">
                          <a:solidFill>
                            <a:srgbClr val="000000"/>
                          </a:solidFill>
                        </a:rPr>
                        <a:t>Authenticated encryption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400" dirty="0">
                          <a:solidFill>
                            <a:srgbClr val="00B050"/>
                          </a:solidFill>
                        </a:rPr>
                        <a:t>✓</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400" dirty="0">
                          <a:solidFill>
                            <a:srgbClr val="00B050"/>
                          </a:solidFill>
                        </a:rPr>
                        <a:t>✓</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endParaRPr lang="en-US" sz="240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2400" dirty="0">
                          <a:solidFill>
                            <a:srgbClr val="00B05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691796713"/>
                  </a:ext>
                </a:extLst>
              </a:tr>
            </a:tbl>
          </a:graphicData>
        </a:graphic>
      </p:graphicFrame>
    </p:spTree>
    <p:extLst>
      <p:ext uri="{BB962C8B-B14F-4D97-AF65-F5344CB8AC3E}">
        <p14:creationId xmlns:p14="http://schemas.microsoft.com/office/powerpoint/2010/main" val="3671925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6854" y="868680"/>
            <a:ext cx="8883941" cy="1434906"/>
          </a:xfrm>
        </p:spPr>
        <p:txBody>
          <a:bodyPr>
            <a:normAutofit/>
          </a:bodyPr>
          <a:lstStyle/>
          <a:p>
            <a:r>
              <a:rPr lang="en-US" sz="4800" dirty="0"/>
              <a:t>Attack 1: Sign/Encrypt Confusion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04866" y="2584580"/>
            <a:ext cx="10022275" cy="2566260"/>
          </a:xfrm>
        </p:spPr>
        <p:txBody>
          <a:bodyPr anchor="ctr" anchorCtr="0">
            <a:noAutofit/>
          </a:bodyPr>
          <a:lstStyle/>
          <a:p>
            <a:pPr marL="0" indent="0">
              <a:lnSpc>
                <a:spcPct val="100000"/>
              </a:lnSpc>
              <a:spcBef>
                <a:spcPts val="0"/>
              </a:spcBef>
              <a:buFont typeface="Arial" panose="020B0604020202020204" pitchFamily="34" charset="0"/>
              <a:buNone/>
            </a:pPr>
            <a:r>
              <a:rPr lang="en-US" sz="2000" dirty="0">
                <a:solidFill>
                  <a:srgbClr val="000000"/>
                </a:solidFill>
                <a:ea typeface="Tahoma" panose="020B0604030504040204" pitchFamily="34" charset="0"/>
                <a:cs typeface="Tahoma" panose="020B0604030504040204" pitchFamily="34" charset="0"/>
              </a:rPr>
              <a:t>Digital signatures work only with public / private keys:</a:t>
            </a:r>
          </a:p>
          <a:p>
            <a:pPr>
              <a:lnSpc>
                <a:spcPct val="100000"/>
              </a:lnSpc>
              <a:spcBef>
                <a:spcPts val="0"/>
              </a:spcBef>
            </a:pPr>
            <a:r>
              <a:rPr lang="en-US" sz="2000" dirty="0">
                <a:solidFill>
                  <a:srgbClr val="000000"/>
                </a:solidFill>
                <a:ea typeface="Tahoma" panose="020B0604030504040204" pitchFamily="34" charset="0"/>
                <a:cs typeface="Tahoma" panose="020B0604030504040204" pitchFamily="34" charset="0"/>
              </a:rPr>
              <a:t>The issuer needs to generate a public / private key pair before it can sign JWTs or other objects.</a:t>
            </a:r>
          </a:p>
          <a:p>
            <a:pPr>
              <a:lnSpc>
                <a:spcPct val="100000"/>
              </a:lnSpc>
              <a:spcBef>
                <a:spcPts val="0"/>
              </a:spcBef>
            </a:pPr>
            <a:r>
              <a:rPr lang="en-US" sz="2000" dirty="0">
                <a:solidFill>
                  <a:srgbClr val="000000"/>
                </a:solidFill>
                <a:ea typeface="Tahoma" panose="020B0604030504040204" pitchFamily="34" charset="0"/>
                <a:cs typeface="Tahoma" panose="020B0604030504040204" pitchFamily="34" charset="0"/>
              </a:rPr>
              <a:t>The signature is computed with the private key, which must be kept secure at all times, otherwise there is risk of impersonation.</a:t>
            </a:r>
          </a:p>
          <a:p>
            <a:pPr>
              <a:lnSpc>
                <a:spcPct val="100000"/>
              </a:lnSpc>
              <a:spcBef>
                <a:spcPts val="0"/>
              </a:spcBef>
            </a:pPr>
            <a:r>
              <a:rPr lang="en-US" sz="2000" dirty="0">
                <a:solidFill>
                  <a:srgbClr val="000000"/>
                </a:solidFill>
                <a:ea typeface="Tahoma" panose="020B0604030504040204" pitchFamily="34" charset="0"/>
                <a:cs typeface="Tahoma" panose="020B0604030504040204" pitchFamily="34" charset="0"/>
              </a:rPr>
              <a:t>The signature of a JWT or JWS object is validated with the public key. </a:t>
            </a:r>
          </a:p>
        </p:txBody>
      </p:sp>
      <p:graphicFrame>
        <p:nvGraphicFramePr>
          <p:cNvPr id="2" name="Table 1">
            <a:extLst>
              <a:ext uri="{FF2B5EF4-FFF2-40B4-BE49-F238E27FC236}">
                <a16:creationId xmlns:a16="http://schemas.microsoft.com/office/drawing/2014/main" id="{4AC61D11-32AC-7427-F6DE-2FB2C53689EF}"/>
              </a:ext>
            </a:extLst>
          </p:cNvPr>
          <p:cNvGraphicFramePr>
            <a:graphicFrameLocks noGrp="1"/>
          </p:cNvGraphicFramePr>
          <p:nvPr>
            <p:extLst>
              <p:ext uri="{D42A27DB-BD31-4B8C-83A1-F6EECF244321}">
                <p14:modId xmlns:p14="http://schemas.microsoft.com/office/powerpoint/2010/main" val="1848353611"/>
              </p:ext>
            </p:extLst>
          </p:nvPr>
        </p:nvGraphicFramePr>
        <p:xfrm>
          <a:off x="1712790" y="5261878"/>
          <a:ext cx="9836539" cy="1071880"/>
        </p:xfrm>
        <a:graphic>
          <a:graphicData uri="http://schemas.openxmlformats.org/drawingml/2006/table">
            <a:tbl>
              <a:tblPr firstRow="1" bandRow="1">
                <a:tableStyleId>{9DCAF9ED-07DC-4A11-8D7F-57B35C25682E}</a:tableStyleId>
              </a:tblPr>
              <a:tblGrid>
                <a:gridCol w="1743474">
                  <a:extLst>
                    <a:ext uri="{9D8B030D-6E8A-4147-A177-3AD203B41FA5}">
                      <a16:colId xmlns:a16="http://schemas.microsoft.com/office/drawing/2014/main" val="2570995084"/>
                    </a:ext>
                  </a:extLst>
                </a:gridCol>
                <a:gridCol w="1856093">
                  <a:extLst>
                    <a:ext uri="{9D8B030D-6E8A-4147-A177-3AD203B41FA5}">
                      <a16:colId xmlns:a16="http://schemas.microsoft.com/office/drawing/2014/main" val="2067391969"/>
                    </a:ext>
                  </a:extLst>
                </a:gridCol>
                <a:gridCol w="2131503">
                  <a:extLst>
                    <a:ext uri="{9D8B030D-6E8A-4147-A177-3AD203B41FA5}">
                      <a16:colId xmlns:a16="http://schemas.microsoft.com/office/drawing/2014/main" val="712919178"/>
                    </a:ext>
                  </a:extLst>
                </a:gridCol>
                <a:gridCol w="2002144">
                  <a:extLst>
                    <a:ext uri="{9D8B030D-6E8A-4147-A177-3AD203B41FA5}">
                      <a16:colId xmlns:a16="http://schemas.microsoft.com/office/drawing/2014/main" val="3796259202"/>
                    </a:ext>
                  </a:extLst>
                </a:gridCol>
                <a:gridCol w="2103325">
                  <a:extLst>
                    <a:ext uri="{9D8B030D-6E8A-4147-A177-3AD203B41FA5}">
                      <a16:colId xmlns:a16="http://schemas.microsoft.com/office/drawing/2014/main" val="2601264459"/>
                    </a:ext>
                  </a:extLst>
                </a:gridCol>
              </a:tblGrid>
              <a:tr h="370840">
                <a:tc>
                  <a:txBody>
                    <a:bodyPr/>
                    <a:lstStyle/>
                    <a:p>
                      <a:pPr algn="ctr"/>
                      <a:endParaRPr lang="en-US" dirty="0"/>
                    </a:p>
                  </a:txBody>
                  <a:tcPr/>
                </a:tc>
                <a:tc>
                  <a:txBody>
                    <a:bodyPr/>
                    <a:lstStyle/>
                    <a:p>
                      <a:pPr algn="ctr"/>
                      <a:r>
                        <a:rPr lang="en-US" dirty="0">
                          <a:solidFill>
                            <a:schemeClr val="bg1"/>
                          </a:solidFill>
                        </a:rPr>
                        <a:t>Integrity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Authenticity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rPr>
                        <a:t>Non-repudiation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Confidentiality</a:t>
                      </a:r>
                    </a:p>
                  </a:txBody>
                  <a:tcPr/>
                </a:tc>
                <a:extLst>
                  <a:ext uri="{0D108BD9-81ED-4DB2-BD59-A6C34878D82A}">
                    <a16:rowId xmlns:a16="http://schemas.microsoft.com/office/drawing/2014/main" val="2139008490"/>
                  </a:ext>
                </a:extLst>
              </a:tr>
              <a:tr h="370840">
                <a:tc>
                  <a:txBody>
                    <a:bodyPr/>
                    <a:lstStyle/>
                    <a:p>
                      <a:pPr algn="ctr"/>
                      <a:r>
                        <a:rPr lang="en-US" sz="2000" dirty="0">
                          <a:solidFill>
                            <a:srgbClr val="000000"/>
                          </a:solidFill>
                        </a:rPr>
                        <a:t>Digital signatures</a:t>
                      </a:r>
                    </a:p>
                  </a:txBody>
                  <a:tcPr/>
                </a:tc>
                <a:tc>
                  <a:txBody>
                    <a:bodyPr/>
                    <a:lstStyle/>
                    <a:p>
                      <a:pPr algn="ctr"/>
                      <a:r>
                        <a:rPr lang="en-US" sz="2400" dirty="0">
                          <a:solidFill>
                            <a:srgbClr val="00B050"/>
                          </a:solidFill>
                        </a:rPr>
                        <a:t>✓</a:t>
                      </a:r>
                      <a:endParaRPr lang="en-US" sz="2400" dirty="0"/>
                    </a:p>
                  </a:txBody>
                  <a:tcPr anchor="ctr"/>
                </a:tc>
                <a:tc>
                  <a:txBody>
                    <a:bodyPr/>
                    <a:lstStyle/>
                    <a:p>
                      <a:pPr algn="ctr"/>
                      <a:r>
                        <a:rPr lang="en-US" sz="2400" dirty="0">
                          <a:solidFill>
                            <a:srgbClr val="00B050"/>
                          </a:solidFill>
                        </a:rPr>
                        <a:t>✓</a:t>
                      </a:r>
                      <a:endParaRPr lang="en-US" sz="2400" dirty="0"/>
                    </a:p>
                  </a:txBody>
                  <a:tcPr anchor="ctr"/>
                </a:tc>
                <a:tc>
                  <a:txBody>
                    <a:bodyPr/>
                    <a:lstStyle/>
                    <a:p>
                      <a:pPr algn="ctr"/>
                      <a:r>
                        <a:rPr lang="en-US" sz="2400" dirty="0">
                          <a:solidFill>
                            <a:srgbClr val="00B050"/>
                          </a:solidFill>
                        </a:rPr>
                        <a:t>✓</a:t>
                      </a:r>
                    </a:p>
                  </a:txBody>
                  <a:tcPr anchor="ctr"/>
                </a:tc>
                <a:tc>
                  <a:txBody>
                    <a:bodyPr/>
                    <a:lstStyle/>
                    <a:p>
                      <a:pPr algn="ctr"/>
                      <a:endParaRPr lang="en-US" sz="2400" dirty="0">
                        <a:solidFill>
                          <a:srgbClr val="00B050"/>
                        </a:solidFill>
                      </a:endParaRPr>
                    </a:p>
                  </a:txBody>
                  <a:tcPr anchor="ctr"/>
                </a:tc>
                <a:extLst>
                  <a:ext uri="{0D108BD9-81ED-4DB2-BD59-A6C34878D82A}">
                    <a16:rowId xmlns:a16="http://schemas.microsoft.com/office/drawing/2014/main" val="3099138241"/>
                  </a:ext>
                </a:extLst>
              </a:tr>
            </a:tbl>
          </a:graphicData>
        </a:graphic>
      </p:graphicFrame>
      <p:sp>
        <p:nvSpPr>
          <p:cNvPr id="5" name="Arrow: Right 4">
            <a:extLst>
              <a:ext uri="{FF2B5EF4-FFF2-40B4-BE49-F238E27FC236}">
                <a16:creationId xmlns:a16="http://schemas.microsoft.com/office/drawing/2014/main" id="{F425D9E8-CBAA-3115-DDFD-6DD7E3B6FE7B}"/>
              </a:ext>
            </a:extLst>
          </p:cNvPr>
          <p:cNvSpPr/>
          <p:nvPr/>
        </p:nvSpPr>
        <p:spPr>
          <a:xfrm rot="10800000">
            <a:off x="8841996" y="5746459"/>
            <a:ext cx="998288" cy="427838"/>
          </a:xfrm>
          <a:prstGeom prst="rightArrow">
            <a:avLst>
              <a:gd name="adj1" fmla="val 50000"/>
              <a:gd name="adj2" fmla="val 813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05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1: Sign/Encrypt Confusion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540693" y="2562584"/>
            <a:ext cx="4943998" cy="3964051"/>
          </a:xfrm>
        </p:spPr>
        <p:txBody>
          <a:bodyPr anchor="ctr" anchorCtr="0">
            <a:noAutofit/>
          </a:bodyPr>
          <a:lstStyle/>
          <a:p>
            <a:pPr marL="0" indent="0">
              <a:buNone/>
            </a:pPr>
            <a:r>
              <a:rPr lang="en-US" sz="2400" dirty="0" err="1">
                <a:solidFill>
                  <a:srgbClr val="000000"/>
                </a:solidFill>
                <a:ea typeface="Tahoma" panose="020B0604030504040204" pitchFamily="34" charset="0"/>
                <a:cs typeface="Tahoma" panose="020B0604030504040204" pitchFamily="34" charset="0"/>
              </a:rPr>
              <a:t>Authlib</a:t>
            </a:r>
            <a:r>
              <a:rPr lang="en-US" sz="2400" dirty="0">
                <a:solidFill>
                  <a:srgbClr val="000000"/>
                </a:solidFill>
                <a:ea typeface="Tahoma" panose="020B0604030504040204" pitchFamily="34" charset="0"/>
                <a:cs typeface="Tahoma" panose="020B0604030504040204" pitchFamily="34" charset="0"/>
              </a:rPr>
              <a:t> Example:</a:t>
            </a:r>
          </a:p>
          <a:p>
            <a:pPr marL="0" indent="0">
              <a:buNone/>
            </a:pPr>
            <a:r>
              <a:rPr lang="en-US" sz="2000" dirty="0">
                <a:solidFill>
                  <a:srgbClr val="000000"/>
                </a:solidFill>
                <a:ea typeface="Tahoma" panose="020B0604030504040204" pitchFamily="34" charset="0"/>
                <a:cs typeface="Tahoma" panose="020B0604030504040204" pitchFamily="34" charset="0"/>
              </a:rPr>
              <a:t>The imported </a:t>
            </a:r>
            <a:r>
              <a:rPr lang="en-US" sz="2000" b="1" u="sng" dirty="0" err="1">
                <a:solidFill>
                  <a:srgbClr val="000000"/>
                </a:solidFill>
                <a:ea typeface="Tahoma" panose="020B0604030504040204" pitchFamily="34" charset="0"/>
                <a:cs typeface="Tahoma" panose="020B0604030504040204" pitchFamily="34" charset="0"/>
              </a:rPr>
              <a:t>jwt</a:t>
            </a:r>
            <a:r>
              <a:rPr lang="en-US" sz="2000" dirty="0">
                <a:solidFill>
                  <a:srgbClr val="000000"/>
                </a:solidFill>
                <a:ea typeface="Tahoma" panose="020B0604030504040204" pitchFamily="34" charset="0"/>
                <a:cs typeface="Tahoma" panose="020B0604030504040204" pitchFamily="34" charset="0"/>
              </a:rPr>
              <a:t> is an instance of </a:t>
            </a:r>
            <a:r>
              <a:rPr lang="en-US" sz="2000" b="1" u="sng" dirty="0" err="1">
                <a:solidFill>
                  <a:srgbClr val="000000"/>
                </a:solidFill>
                <a:ea typeface="Tahoma" panose="020B0604030504040204" pitchFamily="34" charset="0"/>
                <a:cs typeface="Tahoma" panose="020B0604030504040204" pitchFamily="34" charset="0"/>
              </a:rPr>
              <a:t>JsonWebToken</a:t>
            </a:r>
            <a:r>
              <a:rPr lang="en-US" sz="2000" dirty="0">
                <a:solidFill>
                  <a:srgbClr val="000000"/>
                </a:solidFill>
                <a:ea typeface="Tahoma" panose="020B0604030504040204" pitchFamily="34" charset="0"/>
                <a:cs typeface="Tahoma" panose="020B0604030504040204" pitchFamily="34" charset="0"/>
              </a:rPr>
              <a:t>. It has all supported JWS algorithms, and it can handle JWK automatically. When we </a:t>
            </a:r>
            <a:r>
              <a:rPr lang="en-US" sz="2000" b="1" u="sng" dirty="0" err="1">
                <a:solidFill>
                  <a:srgbClr val="000000"/>
                </a:solidFill>
                <a:ea typeface="Tahoma" panose="020B0604030504040204" pitchFamily="34" charset="0"/>
                <a:cs typeface="Tahoma" panose="020B0604030504040204" pitchFamily="34" charset="0"/>
              </a:rPr>
              <a:t>JsonWebToken.encode</a:t>
            </a:r>
            <a:r>
              <a:rPr lang="en-US" sz="2000" b="1" u="sng" dirty="0">
                <a:solidFill>
                  <a:srgbClr val="000000"/>
                </a:solidFill>
                <a:ea typeface="Tahoma" panose="020B0604030504040204" pitchFamily="34" charset="0"/>
                <a:cs typeface="Tahoma" panose="020B0604030504040204" pitchFamily="34" charset="0"/>
              </a:rPr>
              <a:t>() </a:t>
            </a:r>
            <a:r>
              <a:rPr lang="en-US" sz="2000" dirty="0">
                <a:solidFill>
                  <a:srgbClr val="000000"/>
                </a:solidFill>
                <a:ea typeface="Tahoma" panose="020B0604030504040204" pitchFamily="34" charset="0"/>
                <a:cs typeface="Tahoma" panose="020B0604030504040204" pitchFamily="34" charset="0"/>
              </a:rPr>
              <a:t>a payload, JWT will check payload claims for security, if you really want to expose them, you can always turn it off via check=False.</a:t>
            </a:r>
          </a:p>
          <a:p>
            <a:pPr marL="0" indent="0">
              <a:buNone/>
            </a:pPr>
            <a:endParaRPr lang="en-US" sz="1000" i="1" dirty="0">
              <a:solidFill>
                <a:srgbClr val="000000"/>
              </a:solidFill>
              <a:ea typeface="Tahoma" panose="020B0604030504040204" pitchFamily="34" charset="0"/>
              <a:cs typeface="Tahoma" panose="020B0604030504040204" pitchFamily="34" charset="0"/>
            </a:endParaRPr>
          </a:p>
          <a:p>
            <a:pPr marL="0" indent="0">
              <a:buNone/>
            </a:pPr>
            <a:r>
              <a:rPr lang="en-US" sz="1000" i="1" dirty="0">
                <a:solidFill>
                  <a:srgbClr val="000000"/>
                </a:solidFill>
                <a:ea typeface="Tahoma" panose="020B0604030504040204" pitchFamily="34" charset="0"/>
                <a:cs typeface="Tahoma" panose="020B0604030504040204" pitchFamily="34" charset="0"/>
              </a:rPr>
              <a:t>Source: https://docs.authlib.org/en/latest/jose/jwt.html</a:t>
            </a:r>
          </a:p>
        </p:txBody>
      </p:sp>
      <p:pic>
        <p:nvPicPr>
          <p:cNvPr id="17" name="Picture 16">
            <a:extLst>
              <a:ext uri="{FF2B5EF4-FFF2-40B4-BE49-F238E27FC236}">
                <a16:creationId xmlns:a16="http://schemas.microsoft.com/office/drawing/2014/main" id="{F9B3A4E2-4D2B-A90D-D416-5401E5580AF5}"/>
              </a:ext>
            </a:extLst>
          </p:cNvPr>
          <p:cNvPicPr>
            <a:picLocks noChangeAspect="1"/>
          </p:cNvPicPr>
          <p:nvPr/>
        </p:nvPicPr>
        <p:blipFill>
          <a:blip r:embed="rId2"/>
          <a:stretch>
            <a:fillRect/>
          </a:stretch>
        </p:blipFill>
        <p:spPr>
          <a:xfrm>
            <a:off x="6895793" y="3029909"/>
            <a:ext cx="4903621" cy="3102441"/>
          </a:xfrm>
          <a:prstGeom prst="rect">
            <a:avLst/>
          </a:prstGeom>
        </p:spPr>
      </p:pic>
    </p:spTree>
    <p:extLst>
      <p:ext uri="{BB962C8B-B14F-4D97-AF65-F5344CB8AC3E}">
        <p14:creationId xmlns:p14="http://schemas.microsoft.com/office/powerpoint/2010/main" val="88637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1: Sign/Encrypt Confusion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540692" y="2625754"/>
            <a:ext cx="10531065" cy="3900881"/>
          </a:xfrm>
        </p:spPr>
        <p:txBody>
          <a:bodyPr anchor="ctr" anchorCtr="0">
            <a:noAutofit/>
          </a:bodyPr>
          <a:lstStyle/>
          <a:p>
            <a:pPr marL="0" indent="0">
              <a:buNone/>
            </a:pPr>
            <a:r>
              <a:rPr lang="en-US" sz="2000" b="1" u="sng" dirty="0" err="1">
                <a:solidFill>
                  <a:srgbClr val="000000"/>
                </a:solidFill>
                <a:ea typeface="Tahoma" panose="020B0604030504040204" pitchFamily="34" charset="0"/>
                <a:cs typeface="Tahoma" panose="020B0604030504040204" pitchFamily="34" charset="0"/>
              </a:rPr>
              <a:t>jwt.decode</a:t>
            </a:r>
            <a:r>
              <a:rPr lang="en-US" sz="2000" b="1" u="sng" dirty="0">
                <a:solidFill>
                  <a:srgbClr val="000000"/>
                </a:solidFill>
                <a:ea typeface="Tahoma" panose="020B0604030504040204" pitchFamily="34" charset="0"/>
                <a:cs typeface="Tahoma" panose="020B0604030504040204" pitchFamily="34" charset="0"/>
              </a:rPr>
              <a:t> </a:t>
            </a:r>
            <a:r>
              <a:rPr lang="en-US" sz="2000" dirty="0">
                <a:solidFill>
                  <a:srgbClr val="000000"/>
                </a:solidFill>
                <a:ea typeface="Tahoma" panose="020B0604030504040204" pitchFamily="34" charset="0"/>
                <a:cs typeface="Tahoma" panose="020B0604030504040204" pitchFamily="34" charset="0"/>
              </a:rPr>
              <a:t>is the method to translate a JSON Web Token string into the </a:t>
            </a:r>
            <a:r>
              <a:rPr lang="en-US" sz="2000" dirty="0" err="1">
                <a:solidFill>
                  <a:srgbClr val="000000"/>
                </a:solidFill>
                <a:ea typeface="Tahoma" panose="020B0604030504040204" pitchFamily="34" charset="0"/>
                <a:cs typeface="Tahoma" panose="020B0604030504040204" pitchFamily="34" charset="0"/>
              </a:rPr>
              <a:t>dict</a:t>
            </a:r>
            <a:r>
              <a:rPr lang="en-US" sz="2000" dirty="0">
                <a:solidFill>
                  <a:srgbClr val="000000"/>
                </a:solidFill>
                <a:ea typeface="Tahoma" panose="020B0604030504040204" pitchFamily="34" charset="0"/>
                <a:cs typeface="Tahoma" panose="020B0604030504040204" pitchFamily="34" charset="0"/>
              </a:rPr>
              <a:t> of the payload:</a:t>
            </a: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r>
              <a:rPr lang="en-US" sz="2000" dirty="0">
                <a:solidFill>
                  <a:srgbClr val="000000"/>
                </a:solidFill>
                <a:ea typeface="Tahoma" panose="020B0604030504040204" pitchFamily="34" charset="0"/>
                <a:cs typeface="Tahoma" panose="020B0604030504040204" pitchFamily="34" charset="0"/>
              </a:rPr>
              <a:t>This decoding method is insecure. By default </a:t>
            </a:r>
            <a:r>
              <a:rPr lang="en-US" sz="2000" b="1" u="sng" dirty="0" err="1">
                <a:solidFill>
                  <a:srgbClr val="000000"/>
                </a:solidFill>
                <a:ea typeface="Tahoma" panose="020B0604030504040204" pitchFamily="34" charset="0"/>
                <a:cs typeface="Tahoma" panose="020B0604030504040204" pitchFamily="34" charset="0"/>
              </a:rPr>
              <a:t>jwt.decode</a:t>
            </a:r>
            <a:r>
              <a:rPr lang="en-US" sz="2000" b="1" u="sng" dirty="0">
                <a:solidFill>
                  <a:srgbClr val="000000"/>
                </a:solidFill>
                <a:ea typeface="Tahoma" panose="020B0604030504040204" pitchFamily="34" charset="0"/>
                <a:cs typeface="Tahoma" panose="020B0604030504040204" pitchFamily="34" charset="0"/>
              </a:rPr>
              <a:t> </a:t>
            </a:r>
            <a:r>
              <a:rPr lang="en-US" sz="2000" dirty="0">
                <a:solidFill>
                  <a:srgbClr val="000000"/>
                </a:solidFill>
                <a:ea typeface="Tahoma" panose="020B0604030504040204" pitchFamily="34" charset="0"/>
                <a:cs typeface="Tahoma" panose="020B0604030504040204" pitchFamily="34" charset="0"/>
              </a:rPr>
              <a:t>parses the alg header. This allows symmetric macs and asymmetric signatures. If both are allowed a signature bypass is possible.</a:t>
            </a:r>
          </a:p>
          <a:p>
            <a:pPr marL="0" indent="0">
              <a:buNone/>
            </a:pPr>
            <a:endParaRPr lang="en-US" sz="1000" i="1" dirty="0">
              <a:solidFill>
                <a:srgbClr val="000000"/>
              </a:solidFill>
              <a:ea typeface="Tahoma" panose="020B0604030504040204" pitchFamily="34" charset="0"/>
              <a:cs typeface="Tahoma" panose="020B0604030504040204" pitchFamily="34" charset="0"/>
            </a:endParaRPr>
          </a:p>
          <a:p>
            <a:pPr marL="0" indent="0">
              <a:buNone/>
            </a:pPr>
            <a:r>
              <a:rPr lang="en-US" sz="1000" i="1" dirty="0">
                <a:solidFill>
                  <a:srgbClr val="000000"/>
                </a:solidFill>
                <a:ea typeface="Tahoma" panose="020B0604030504040204" pitchFamily="34" charset="0"/>
                <a:cs typeface="Tahoma" panose="020B0604030504040204" pitchFamily="34" charset="0"/>
              </a:rPr>
              <a:t>Source: https://docs.authlib.org/en/latest/jose/jwt.html</a:t>
            </a:r>
          </a:p>
        </p:txBody>
      </p:sp>
      <p:pic>
        <p:nvPicPr>
          <p:cNvPr id="5" name="Picture 4">
            <a:extLst>
              <a:ext uri="{FF2B5EF4-FFF2-40B4-BE49-F238E27FC236}">
                <a16:creationId xmlns:a16="http://schemas.microsoft.com/office/drawing/2014/main" id="{CE99B857-A45E-7A3A-D9F2-5EB1F08FEB47}"/>
              </a:ext>
            </a:extLst>
          </p:cNvPr>
          <p:cNvPicPr>
            <a:picLocks noChangeAspect="1"/>
          </p:cNvPicPr>
          <p:nvPr/>
        </p:nvPicPr>
        <p:blipFill>
          <a:blip r:embed="rId2"/>
          <a:stretch>
            <a:fillRect/>
          </a:stretch>
        </p:blipFill>
        <p:spPr>
          <a:xfrm>
            <a:off x="3862430" y="3334492"/>
            <a:ext cx="5063456" cy="1290207"/>
          </a:xfrm>
          <a:prstGeom prst="rect">
            <a:avLst/>
          </a:prstGeom>
        </p:spPr>
      </p:pic>
    </p:spTree>
    <p:extLst>
      <p:ext uri="{BB962C8B-B14F-4D97-AF65-F5344CB8AC3E}">
        <p14:creationId xmlns:p14="http://schemas.microsoft.com/office/powerpoint/2010/main" val="4025245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1: Sign/Encrypt Confusion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549081" y="2567031"/>
            <a:ext cx="10547843" cy="3850547"/>
          </a:xfrm>
        </p:spPr>
        <p:txBody>
          <a:bodyPr anchor="ctr" anchorCtr="0">
            <a:noAutofit/>
          </a:bodyPr>
          <a:lstStyle/>
          <a:p>
            <a:pPr marL="0" indent="0">
              <a:buNone/>
            </a:pPr>
            <a:r>
              <a:rPr lang="en-US" sz="2000" dirty="0">
                <a:solidFill>
                  <a:srgbClr val="000000"/>
                </a:solidFill>
                <a:ea typeface="Tahoma" panose="020B0604030504040204" pitchFamily="34" charset="0"/>
                <a:cs typeface="Tahoma" panose="020B0604030504040204" pitchFamily="34" charset="0"/>
              </a:rPr>
              <a:t>You should never combine symmetric (HS) and asymmetric (RS, ES, PS) signature schemes. When both are allowed a signature bypass is possible.</a:t>
            </a:r>
          </a:p>
          <a:p>
            <a:pPr marL="0" indent="0">
              <a:buNone/>
            </a:pPr>
            <a:r>
              <a:rPr lang="en-US" sz="2000" dirty="0">
                <a:solidFill>
                  <a:srgbClr val="000000"/>
                </a:solidFill>
                <a:ea typeface="Tahoma" panose="020B0604030504040204" pitchFamily="34" charset="0"/>
                <a:cs typeface="Tahoma" panose="020B0604030504040204" pitchFamily="34" charset="0"/>
              </a:rPr>
              <a:t>Load a different key for symmetric and asymmetric signatures.</a:t>
            </a: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1000" i="1" dirty="0">
              <a:solidFill>
                <a:srgbClr val="000000"/>
              </a:solidFill>
              <a:ea typeface="Tahoma" panose="020B0604030504040204" pitchFamily="34" charset="0"/>
              <a:cs typeface="Tahoma" panose="020B0604030504040204" pitchFamily="34" charset="0"/>
            </a:endParaRPr>
          </a:p>
          <a:p>
            <a:pPr marL="0" indent="0">
              <a:buNone/>
            </a:pPr>
            <a:endParaRPr lang="en-US" sz="1000" i="1" dirty="0">
              <a:solidFill>
                <a:srgbClr val="000000"/>
              </a:solidFill>
              <a:ea typeface="Tahoma" panose="020B0604030504040204" pitchFamily="34" charset="0"/>
              <a:cs typeface="Tahoma" panose="020B0604030504040204" pitchFamily="34" charset="0"/>
            </a:endParaRPr>
          </a:p>
          <a:p>
            <a:pPr marL="0" indent="0">
              <a:buNone/>
            </a:pPr>
            <a:endParaRPr lang="en-US" sz="1000" i="1" dirty="0">
              <a:solidFill>
                <a:srgbClr val="000000"/>
              </a:solidFill>
              <a:ea typeface="Tahoma" panose="020B0604030504040204" pitchFamily="34" charset="0"/>
              <a:cs typeface="Tahoma" panose="020B0604030504040204" pitchFamily="34" charset="0"/>
            </a:endParaRPr>
          </a:p>
          <a:p>
            <a:pPr marL="0" indent="0" algn="r">
              <a:buNone/>
            </a:pPr>
            <a:r>
              <a:rPr lang="en-US" sz="1000" i="1" dirty="0">
                <a:solidFill>
                  <a:srgbClr val="000000"/>
                </a:solidFill>
                <a:ea typeface="Tahoma" panose="020B0604030504040204" pitchFamily="34" charset="0"/>
                <a:cs typeface="Tahoma" panose="020B0604030504040204" pitchFamily="34" charset="0"/>
              </a:rPr>
              <a:t>Source: https://docs.authlib.org/en/latest/jose/jwt.html</a:t>
            </a:r>
          </a:p>
        </p:txBody>
      </p:sp>
      <p:pic>
        <p:nvPicPr>
          <p:cNvPr id="5" name="Picture 4">
            <a:extLst>
              <a:ext uri="{FF2B5EF4-FFF2-40B4-BE49-F238E27FC236}">
                <a16:creationId xmlns:a16="http://schemas.microsoft.com/office/drawing/2014/main" id="{0A5B7BDA-F7EE-9A94-9381-17ACBBDDCA93}"/>
              </a:ext>
            </a:extLst>
          </p:cNvPr>
          <p:cNvPicPr>
            <a:picLocks noChangeAspect="1"/>
          </p:cNvPicPr>
          <p:nvPr/>
        </p:nvPicPr>
        <p:blipFill>
          <a:blip r:embed="rId2"/>
          <a:stretch>
            <a:fillRect/>
          </a:stretch>
        </p:blipFill>
        <p:spPr>
          <a:xfrm>
            <a:off x="3850546" y="3675499"/>
            <a:ext cx="4572001" cy="2723445"/>
          </a:xfrm>
          <a:prstGeom prst="rect">
            <a:avLst/>
          </a:prstGeom>
        </p:spPr>
      </p:pic>
    </p:spTree>
    <p:extLst>
      <p:ext uri="{BB962C8B-B14F-4D97-AF65-F5344CB8AC3E}">
        <p14:creationId xmlns:p14="http://schemas.microsoft.com/office/powerpoint/2010/main" val="3261352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1: Sign/Encrypt Confusion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540692" y="2625754"/>
            <a:ext cx="10531065" cy="3900881"/>
          </a:xfrm>
        </p:spPr>
        <p:txBody>
          <a:bodyPr anchor="ctr" anchorCtr="0">
            <a:noAutofit/>
          </a:bodyPr>
          <a:lstStyle/>
          <a:p>
            <a:pPr marL="0" indent="0">
              <a:buNone/>
            </a:pPr>
            <a:r>
              <a:rPr lang="en-US" sz="2000" dirty="0">
                <a:solidFill>
                  <a:srgbClr val="000000"/>
                </a:solidFill>
                <a:ea typeface="Tahoma" panose="020B0604030504040204" pitchFamily="34" charset="0"/>
                <a:cs typeface="Tahoma" panose="020B0604030504040204" pitchFamily="34" charset="0"/>
              </a:rPr>
              <a:t>Okay, but what if we want to only use digital signatures (RS256, RS384, RS512).</a:t>
            </a: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0" indent="0">
              <a:buNone/>
            </a:pPr>
            <a:endParaRPr lang="en-US" sz="2000" i="1" dirty="0">
              <a:solidFill>
                <a:srgbClr val="000000"/>
              </a:solidFill>
              <a:ea typeface="Tahoma" panose="020B0604030504040204" pitchFamily="34" charset="0"/>
              <a:cs typeface="Tahoma" panose="020B0604030504040204" pitchFamily="34" charset="0"/>
            </a:endParaRPr>
          </a:p>
          <a:p>
            <a:pPr marL="0" indent="0">
              <a:buNone/>
            </a:pPr>
            <a:endParaRPr lang="en-US" sz="1000" i="1" dirty="0">
              <a:solidFill>
                <a:srgbClr val="000000"/>
              </a:solidFill>
              <a:ea typeface="Tahoma" panose="020B0604030504040204" pitchFamily="34" charset="0"/>
              <a:cs typeface="Tahoma" panose="020B0604030504040204" pitchFamily="34" charset="0"/>
            </a:endParaRPr>
          </a:p>
          <a:p>
            <a:pPr marL="0" indent="0">
              <a:buNone/>
            </a:pPr>
            <a:r>
              <a:rPr lang="en-US" sz="1000" i="1" dirty="0">
                <a:solidFill>
                  <a:srgbClr val="000000"/>
                </a:solidFill>
                <a:ea typeface="Tahoma" panose="020B0604030504040204" pitchFamily="34" charset="0"/>
                <a:cs typeface="Tahoma" panose="020B0604030504040204" pitchFamily="34" charset="0"/>
              </a:rPr>
              <a:t>Source: https://docs.authlib.org/en/latest/jose/jwt.html</a:t>
            </a:r>
          </a:p>
        </p:txBody>
      </p:sp>
      <p:pic>
        <p:nvPicPr>
          <p:cNvPr id="6" name="Picture 5">
            <a:extLst>
              <a:ext uri="{FF2B5EF4-FFF2-40B4-BE49-F238E27FC236}">
                <a16:creationId xmlns:a16="http://schemas.microsoft.com/office/drawing/2014/main" id="{381D46FC-1B62-DE2B-BBD9-2A9995AA1C32}"/>
              </a:ext>
            </a:extLst>
          </p:cNvPr>
          <p:cNvPicPr>
            <a:picLocks noChangeAspect="1"/>
          </p:cNvPicPr>
          <p:nvPr/>
        </p:nvPicPr>
        <p:blipFill>
          <a:blip r:embed="rId2"/>
          <a:stretch>
            <a:fillRect/>
          </a:stretch>
        </p:blipFill>
        <p:spPr>
          <a:xfrm>
            <a:off x="3280313" y="3433894"/>
            <a:ext cx="5981132" cy="2288141"/>
          </a:xfrm>
          <a:prstGeom prst="rect">
            <a:avLst/>
          </a:prstGeom>
        </p:spPr>
      </p:pic>
    </p:spTree>
    <p:extLst>
      <p:ext uri="{BB962C8B-B14F-4D97-AF65-F5344CB8AC3E}">
        <p14:creationId xmlns:p14="http://schemas.microsoft.com/office/powerpoint/2010/main" val="517893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1: Sign/Encrypt Confusion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4606D28-D027-E7D1-5BEE-1DBB00728DD8}"/>
              </a:ext>
            </a:extLst>
          </p:cNvPr>
          <p:cNvPicPr>
            <a:picLocks noChangeAspect="1"/>
          </p:cNvPicPr>
          <p:nvPr/>
        </p:nvPicPr>
        <p:blipFill>
          <a:blip r:embed="rId2"/>
          <a:stretch>
            <a:fillRect/>
          </a:stretch>
        </p:blipFill>
        <p:spPr>
          <a:xfrm>
            <a:off x="1428751" y="2592089"/>
            <a:ext cx="6532661" cy="3842268"/>
          </a:xfrm>
          <a:prstGeom prst="rect">
            <a:avLst/>
          </a:prstGeom>
        </p:spPr>
      </p:pic>
      <p:pic>
        <p:nvPicPr>
          <p:cNvPr id="14" name="Picture 13">
            <a:extLst>
              <a:ext uri="{FF2B5EF4-FFF2-40B4-BE49-F238E27FC236}">
                <a16:creationId xmlns:a16="http://schemas.microsoft.com/office/drawing/2014/main" id="{5F77AD6C-E905-88AF-6E2A-59605E561DEE}"/>
              </a:ext>
            </a:extLst>
          </p:cNvPr>
          <p:cNvPicPr>
            <a:picLocks noChangeAspect="1"/>
          </p:cNvPicPr>
          <p:nvPr/>
        </p:nvPicPr>
        <p:blipFill>
          <a:blip r:embed="rId3"/>
          <a:stretch>
            <a:fillRect/>
          </a:stretch>
        </p:blipFill>
        <p:spPr>
          <a:xfrm>
            <a:off x="8706850" y="4186020"/>
            <a:ext cx="2646678" cy="2063778"/>
          </a:xfrm>
          <a:prstGeom prst="rect">
            <a:avLst/>
          </a:prstGeom>
        </p:spPr>
      </p:pic>
      <p:sp>
        <p:nvSpPr>
          <p:cNvPr id="15" name="TextBox 14">
            <a:extLst>
              <a:ext uri="{FF2B5EF4-FFF2-40B4-BE49-F238E27FC236}">
                <a16:creationId xmlns:a16="http://schemas.microsoft.com/office/drawing/2014/main" id="{AA38771D-FC11-8F32-677A-A4E789742BBE}"/>
              </a:ext>
            </a:extLst>
          </p:cNvPr>
          <p:cNvSpPr txBox="1"/>
          <p:nvPr/>
        </p:nvSpPr>
        <p:spPr>
          <a:xfrm>
            <a:off x="8137321" y="2801923"/>
            <a:ext cx="3917659" cy="1200329"/>
          </a:xfrm>
          <a:prstGeom prst="rect">
            <a:avLst/>
          </a:prstGeom>
          <a:noFill/>
        </p:spPr>
        <p:txBody>
          <a:bodyPr wrap="square" rtlCol="0">
            <a:spAutoFit/>
          </a:bodyPr>
          <a:lstStyle/>
          <a:p>
            <a:r>
              <a:rPr lang="en-US" dirty="0">
                <a:solidFill>
                  <a:srgbClr val="000000"/>
                </a:solidFill>
              </a:rPr>
              <a:t>Burp Suite (JWT Editor)</a:t>
            </a:r>
          </a:p>
          <a:p>
            <a:r>
              <a:rPr lang="en-US" dirty="0">
                <a:solidFill>
                  <a:srgbClr val="000000"/>
                </a:solidFill>
              </a:rPr>
              <a:t>Use the public key (compute or OIDC endpoint), to encrypt the JWS -&gt; making it a JWE</a:t>
            </a:r>
          </a:p>
        </p:txBody>
      </p:sp>
    </p:spTree>
    <p:extLst>
      <p:ext uri="{BB962C8B-B14F-4D97-AF65-F5344CB8AC3E}">
        <p14:creationId xmlns:p14="http://schemas.microsoft.com/office/powerpoint/2010/main" val="2324139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Acronyms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783974" y="2663254"/>
            <a:ext cx="9120216" cy="3802860"/>
          </a:xfrm>
        </p:spPr>
        <p:txBody>
          <a:bodyPr anchor="ctr" anchorCtr="0">
            <a:normAutofit/>
          </a:bodyPr>
          <a:lstStyle/>
          <a:p>
            <a:pPr marL="0" indent="0">
              <a:buNone/>
            </a:pPr>
            <a:r>
              <a:rPr lang="en-US" b="1" dirty="0">
                <a:solidFill>
                  <a:srgbClr val="000000"/>
                </a:solidFill>
              </a:rPr>
              <a:t>JWT (JSON Web Token): </a:t>
            </a:r>
            <a:r>
              <a:rPr lang="en-US" dirty="0">
                <a:solidFill>
                  <a:srgbClr val="000000"/>
                </a:solidFill>
              </a:rPr>
              <a:t>JSON-based claims format using JOSE for protection</a:t>
            </a:r>
          </a:p>
          <a:p>
            <a:pPr marL="0" indent="0">
              <a:buNone/>
            </a:pPr>
            <a:r>
              <a:rPr lang="en-US" b="1" dirty="0">
                <a:solidFill>
                  <a:srgbClr val="000000"/>
                </a:solidFill>
              </a:rPr>
              <a:t>JOSE (JavaScript Object Signing and Encryption): </a:t>
            </a:r>
            <a:r>
              <a:rPr lang="en-US" dirty="0">
                <a:solidFill>
                  <a:srgbClr val="000000"/>
                </a:solidFill>
              </a:rPr>
              <a:t>set of open standards, including:</a:t>
            </a:r>
          </a:p>
          <a:p>
            <a:pPr marL="400050" lvl="1" indent="0">
              <a:buNone/>
            </a:pPr>
            <a:r>
              <a:rPr lang="en-US" sz="2000" b="1" dirty="0">
                <a:solidFill>
                  <a:srgbClr val="000000"/>
                </a:solidFill>
              </a:rPr>
              <a:t>JWS (JSON Web Signature): </a:t>
            </a:r>
            <a:r>
              <a:rPr lang="en-US" sz="2000" dirty="0">
                <a:solidFill>
                  <a:srgbClr val="000000"/>
                </a:solidFill>
              </a:rPr>
              <a:t>JOSE standard for cryptographic authentication</a:t>
            </a:r>
          </a:p>
          <a:p>
            <a:pPr marL="400050" lvl="1" indent="0">
              <a:buNone/>
            </a:pPr>
            <a:r>
              <a:rPr lang="en-US" sz="2000" b="1" dirty="0">
                <a:solidFill>
                  <a:srgbClr val="000000"/>
                </a:solidFill>
              </a:rPr>
              <a:t>JWE (JSON Web Encryption): </a:t>
            </a:r>
            <a:r>
              <a:rPr lang="en-US" sz="2000" dirty="0">
                <a:solidFill>
                  <a:srgbClr val="000000"/>
                </a:solidFill>
              </a:rPr>
              <a:t>JOSE standard for encryption</a:t>
            </a:r>
          </a:p>
          <a:p>
            <a:pPr marL="400050" lvl="1" indent="0">
              <a:buNone/>
            </a:pPr>
            <a:r>
              <a:rPr lang="en-US" sz="2000" b="1" dirty="0">
                <a:solidFill>
                  <a:srgbClr val="000000"/>
                </a:solidFill>
              </a:rPr>
              <a:t>JWA (JSON Web Algorithms): </a:t>
            </a:r>
            <a:r>
              <a:rPr lang="en-US" sz="2000" dirty="0">
                <a:solidFill>
                  <a:srgbClr val="000000"/>
                </a:solidFill>
              </a:rPr>
              <a:t>cryptographic algorithms for use in JWS/JWE</a:t>
            </a:r>
          </a:p>
          <a:p>
            <a:pPr marL="400050" lvl="1" indent="0">
              <a:buNone/>
            </a:pPr>
            <a:r>
              <a:rPr lang="en-US" sz="2000" b="1" dirty="0">
                <a:solidFill>
                  <a:srgbClr val="000000"/>
                </a:solidFill>
              </a:rPr>
              <a:t>JWK (JSON Web Keys): </a:t>
            </a:r>
            <a:r>
              <a:rPr lang="en-US" sz="2000" dirty="0">
                <a:solidFill>
                  <a:srgbClr val="000000"/>
                </a:solidFill>
              </a:rPr>
              <a:t>JSON-based format to represent JOSE keys</a:t>
            </a:r>
          </a:p>
        </p:txBody>
      </p:sp>
    </p:spTree>
    <p:extLst>
      <p:ext uri="{BB962C8B-B14F-4D97-AF65-F5344CB8AC3E}">
        <p14:creationId xmlns:p14="http://schemas.microsoft.com/office/powerpoint/2010/main" val="1386104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1: Sign/Encrypt Confusion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18A6044A-E720-C031-719D-E55D1CFBAFF8}"/>
              </a:ext>
            </a:extLst>
          </p:cNvPr>
          <p:cNvPicPr>
            <a:picLocks noChangeAspect="1"/>
          </p:cNvPicPr>
          <p:nvPr/>
        </p:nvPicPr>
        <p:blipFill>
          <a:blip r:embed="rId2"/>
          <a:stretch>
            <a:fillRect/>
          </a:stretch>
        </p:blipFill>
        <p:spPr>
          <a:xfrm>
            <a:off x="5070709" y="2943803"/>
            <a:ext cx="6984271" cy="3297888"/>
          </a:xfrm>
          <a:prstGeom prst="rect">
            <a:avLst/>
          </a:prstGeom>
        </p:spPr>
      </p:pic>
      <p:sp>
        <p:nvSpPr>
          <p:cNvPr id="18" name="TextBox 17">
            <a:extLst>
              <a:ext uri="{FF2B5EF4-FFF2-40B4-BE49-F238E27FC236}">
                <a16:creationId xmlns:a16="http://schemas.microsoft.com/office/drawing/2014/main" id="{3323355D-90DB-E621-7014-455B47E4B94B}"/>
              </a:ext>
            </a:extLst>
          </p:cNvPr>
          <p:cNvSpPr txBox="1"/>
          <p:nvPr/>
        </p:nvSpPr>
        <p:spPr>
          <a:xfrm>
            <a:off x="1484852" y="3414319"/>
            <a:ext cx="3405930" cy="2308324"/>
          </a:xfrm>
          <a:prstGeom prst="rect">
            <a:avLst/>
          </a:prstGeom>
          <a:noFill/>
        </p:spPr>
        <p:txBody>
          <a:bodyPr wrap="square" rtlCol="0">
            <a:spAutoFit/>
          </a:bodyPr>
          <a:lstStyle/>
          <a:p>
            <a:r>
              <a:rPr lang="en-US" dirty="0" err="1">
                <a:solidFill>
                  <a:srgbClr val="000000"/>
                </a:solidFill>
              </a:rPr>
              <a:t>Authlib’s</a:t>
            </a:r>
            <a:r>
              <a:rPr lang="en-US" dirty="0">
                <a:solidFill>
                  <a:srgbClr val="000000"/>
                </a:solidFill>
              </a:rPr>
              <a:t> </a:t>
            </a:r>
            <a:r>
              <a:rPr lang="en-US" b="1" i="1" u="sng" dirty="0" err="1">
                <a:solidFill>
                  <a:srgbClr val="000000"/>
                </a:solidFill>
              </a:rPr>
              <a:t>jwt.decode</a:t>
            </a:r>
            <a:r>
              <a:rPr lang="en-US" b="1" i="1" u="sng" dirty="0">
                <a:solidFill>
                  <a:srgbClr val="000000"/>
                </a:solidFill>
              </a:rPr>
              <a:t> </a:t>
            </a:r>
            <a:r>
              <a:rPr lang="en-US" dirty="0">
                <a:solidFill>
                  <a:srgbClr val="000000"/>
                </a:solidFill>
              </a:rPr>
              <a:t>parses the alg header, allowing all RS* digital signatures. </a:t>
            </a:r>
          </a:p>
          <a:p>
            <a:endParaRPr lang="en-US" dirty="0">
              <a:solidFill>
                <a:srgbClr val="000000"/>
              </a:solidFill>
            </a:endParaRPr>
          </a:p>
          <a:p>
            <a:r>
              <a:rPr lang="en-US" dirty="0">
                <a:solidFill>
                  <a:srgbClr val="000000"/>
                </a:solidFill>
              </a:rPr>
              <a:t>Claims validation is handled by </a:t>
            </a:r>
            <a:r>
              <a:rPr lang="en-US" dirty="0" err="1">
                <a:solidFill>
                  <a:srgbClr val="000000"/>
                </a:solidFill>
              </a:rPr>
              <a:t>JWTClaims.validate</a:t>
            </a:r>
            <a:r>
              <a:rPr lang="en-US" dirty="0">
                <a:solidFill>
                  <a:srgbClr val="000000"/>
                </a:solidFill>
              </a:rPr>
              <a:t>().</a:t>
            </a:r>
          </a:p>
          <a:p>
            <a:endParaRPr lang="en-US" dirty="0">
              <a:solidFill>
                <a:srgbClr val="000000"/>
              </a:solidFill>
            </a:endParaRPr>
          </a:p>
          <a:p>
            <a:r>
              <a:rPr lang="en-US" dirty="0">
                <a:solidFill>
                  <a:srgbClr val="000000"/>
                </a:solidFill>
              </a:rPr>
              <a:t>Accepts RSA-encrypted JWE! </a:t>
            </a:r>
          </a:p>
        </p:txBody>
      </p:sp>
    </p:spTree>
    <p:extLst>
      <p:ext uri="{BB962C8B-B14F-4D97-AF65-F5344CB8AC3E}">
        <p14:creationId xmlns:p14="http://schemas.microsoft.com/office/powerpoint/2010/main" val="2992106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1: Sign/Encrypt Confusion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2312480" y="2629698"/>
            <a:ext cx="8576430" cy="3802860"/>
          </a:xfrm>
        </p:spPr>
        <p:txBody>
          <a:bodyPr anchor="ctr" anchorCtr="0">
            <a:normAutofit/>
          </a:bodyPr>
          <a:lstStyle/>
          <a:p>
            <a:pPr marL="0" indent="0">
              <a:buNone/>
            </a:pPr>
            <a:r>
              <a:rPr lang="en-US" sz="2000" b="1" dirty="0">
                <a:solidFill>
                  <a:srgbClr val="000000"/>
                </a:solidFill>
                <a:ea typeface="Tahoma" panose="020B0604030504040204" pitchFamily="34" charset="0"/>
                <a:cs typeface="Tahoma" panose="020B0604030504040204" pitchFamily="34" charset="0"/>
              </a:rPr>
              <a:t>Preconditions:</a:t>
            </a:r>
          </a:p>
          <a:p>
            <a:pPr marL="0" indent="0">
              <a:buNone/>
            </a:pPr>
            <a:r>
              <a:rPr lang="en-US" sz="2000" dirty="0">
                <a:solidFill>
                  <a:srgbClr val="000000"/>
                </a:solidFill>
                <a:ea typeface="Tahoma" panose="020B0604030504040204" pitchFamily="34" charset="0"/>
                <a:cs typeface="Tahoma" panose="020B0604030504040204" pitchFamily="34" charset="0"/>
              </a:rPr>
              <a:t>1. Library supports asymmetric JWTs (digital signatures)</a:t>
            </a:r>
          </a:p>
          <a:p>
            <a:pPr marL="0" indent="0">
              <a:buNone/>
            </a:pPr>
            <a:r>
              <a:rPr lang="en-US" sz="2000" dirty="0">
                <a:solidFill>
                  <a:srgbClr val="000000"/>
                </a:solidFill>
                <a:ea typeface="Tahoma" panose="020B0604030504040204" pitchFamily="34" charset="0"/>
                <a:cs typeface="Tahoma" panose="020B0604030504040204" pitchFamily="34" charset="0"/>
              </a:rPr>
              <a:t>2. App uses JWS tokens with RSA or ECDSA (RS*/PS*/ES*)</a:t>
            </a:r>
          </a:p>
          <a:p>
            <a:pPr marL="0" indent="0">
              <a:buNone/>
            </a:pPr>
            <a:r>
              <a:rPr lang="en-US" sz="2000" dirty="0">
                <a:solidFill>
                  <a:srgbClr val="000000"/>
                </a:solidFill>
                <a:ea typeface="Tahoma" panose="020B0604030504040204" pitchFamily="34" charset="0"/>
                <a:cs typeface="Tahoma" panose="020B0604030504040204" pitchFamily="34" charset="0"/>
              </a:rPr>
              <a:t>3. Private key accessible by validation function</a:t>
            </a:r>
          </a:p>
          <a:p>
            <a:pPr marL="0" indent="0">
              <a:buNone/>
            </a:pPr>
            <a:r>
              <a:rPr lang="en-US" sz="2000" dirty="0">
                <a:solidFill>
                  <a:srgbClr val="000000"/>
                </a:solidFill>
                <a:ea typeface="Tahoma" panose="020B0604030504040204" pitchFamily="34" charset="0"/>
                <a:cs typeface="Tahoma" panose="020B0604030504040204" pitchFamily="34" charset="0"/>
              </a:rPr>
              <a:t>4. No specific algorithm or JWT wrapper type is enforced</a:t>
            </a:r>
          </a:p>
          <a:p>
            <a:pPr marL="0" indent="0">
              <a:buNone/>
            </a:pPr>
            <a:r>
              <a:rPr lang="en-US" sz="2000" dirty="0">
                <a:solidFill>
                  <a:srgbClr val="000000"/>
                </a:solidFill>
                <a:ea typeface="Tahoma" panose="020B0604030504040204" pitchFamily="34" charset="0"/>
                <a:cs typeface="Tahoma" panose="020B0604030504040204" pitchFamily="34" charset="0"/>
              </a:rPr>
              <a:t>5. Attacker can determine public key. E.g. by:</a:t>
            </a:r>
          </a:p>
          <a:p>
            <a:pPr marL="400050" lvl="1" indent="0">
              <a:buNone/>
            </a:pPr>
            <a:r>
              <a:rPr lang="en-US" sz="2000" dirty="0">
                <a:solidFill>
                  <a:srgbClr val="000000"/>
                </a:solidFill>
                <a:ea typeface="Tahoma" panose="020B0604030504040204" pitchFamily="34" charset="0"/>
                <a:cs typeface="Tahoma" panose="020B0604030504040204" pitchFamily="34" charset="0"/>
              </a:rPr>
              <a:t>- Reading it from OIDC endpoint /.well-known/</a:t>
            </a:r>
            <a:r>
              <a:rPr lang="en-US" sz="2000" dirty="0" err="1">
                <a:solidFill>
                  <a:srgbClr val="000000"/>
                </a:solidFill>
                <a:ea typeface="Tahoma" panose="020B0604030504040204" pitchFamily="34" charset="0"/>
                <a:cs typeface="Tahoma" panose="020B0604030504040204" pitchFamily="34" charset="0"/>
              </a:rPr>
              <a:t>jwks.json</a:t>
            </a:r>
            <a:endParaRPr lang="en-US" sz="2000" dirty="0">
              <a:solidFill>
                <a:srgbClr val="000000"/>
              </a:solidFill>
              <a:ea typeface="Tahoma" panose="020B0604030504040204" pitchFamily="34" charset="0"/>
              <a:cs typeface="Tahoma" panose="020B0604030504040204" pitchFamily="34" charset="0"/>
            </a:endParaRPr>
          </a:p>
          <a:p>
            <a:pPr marL="400050" lvl="1" indent="0">
              <a:buNone/>
            </a:pPr>
            <a:r>
              <a:rPr lang="en-US" sz="2000" dirty="0">
                <a:solidFill>
                  <a:srgbClr val="000000"/>
                </a:solidFill>
                <a:ea typeface="Tahoma" panose="020B0604030504040204" pitchFamily="34" charset="0"/>
                <a:cs typeface="Tahoma" panose="020B0604030504040204" pitchFamily="34" charset="0"/>
              </a:rPr>
              <a:t>- If alg is RS* (e.g. RS256), it can be computed from 2 tokens (https://github.com/SecuraBV/jws2pubkey)</a:t>
            </a:r>
          </a:p>
        </p:txBody>
      </p:sp>
    </p:spTree>
    <p:extLst>
      <p:ext uri="{BB962C8B-B14F-4D97-AF65-F5344CB8AC3E}">
        <p14:creationId xmlns:p14="http://schemas.microsoft.com/office/powerpoint/2010/main" val="2953291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60523C8-BA20-C399-E1DD-88AD010F9447}"/>
              </a:ext>
            </a:extLst>
          </p:cNvPr>
          <p:cNvSpPr/>
          <p:nvPr/>
        </p:nvSpPr>
        <p:spPr>
          <a:xfrm>
            <a:off x="585003" y="1492298"/>
            <a:ext cx="11000193" cy="3918858"/>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Attack 2:</a:t>
            </a:r>
            <a:endParaRPr lang="en-US" sz="6000" dirty="0"/>
          </a:p>
          <a:p>
            <a:pPr algn="ctr"/>
            <a:r>
              <a:rPr lang="en-US" sz="6000" dirty="0"/>
              <a:t>Polyglot Token</a:t>
            </a:r>
          </a:p>
        </p:txBody>
      </p:sp>
      <p:sp>
        <p:nvSpPr>
          <p:cNvPr id="38" name="Title 1">
            <a:extLst>
              <a:ext uri="{FF2B5EF4-FFF2-40B4-BE49-F238E27FC236}">
                <a16:creationId xmlns:a16="http://schemas.microsoft.com/office/drawing/2014/main" id="{6367308B-8854-18E4-D941-32D81EDD7F05}"/>
              </a:ext>
            </a:extLst>
          </p:cNvPr>
          <p:cNvSpPr txBox="1">
            <a:spLocks/>
          </p:cNvSpPr>
          <p:nvPr/>
        </p:nvSpPr>
        <p:spPr>
          <a:xfrm>
            <a:off x="0" y="552000"/>
            <a:ext cx="12192000" cy="884914"/>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2"/>
                </a:solidFill>
                <a:latin typeface="+mj-lt"/>
                <a:ea typeface="+mj-ea"/>
                <a:cs typeface="+mj-cs"/>
              </a:defRPr>
            </a:lvl1pPr>
          </a:lstStyle>
          <a:p>
            <a:pPr algn="ctr"/>
            <a:endParaRPr lang="en-ZA" sz="6000" dirty="0">
              <a:solidFill>
                <a:schemeClr val="bg1"/>
              </a:solidFill>
            </a:endParaRPr>
          </a:p>
        </p:txBody>
      </p:sp>
    </p:spTree>
    <p:extLst>
      <p:ext uri="{BB962C8B-B14F-4D97-AF65-F5344CB8AC3E}">
        <p14:creationId xmlns:p14="http://schemas.microsoft.com/office/powerpoint/2010/main" val="789664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JWS Serializations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476463" y="2629698"/>
            <a:ext cx="10654018" cy="3802860"/>
          </a:xfrm>
        </p:spPr>
        <p:txBody>
          <a:bodyPr anchor="ctr" anchorCtr="0">
            <a:noAutofit/>
          </a:bodyPr>
          <a:lstStyle/>
          <a:p>
            <a:pPr marL="0" indent="0">
              <a:buNone/>
            </a:pPr>
            <a:r>
              <a:rPr lang="en-US" sz="1800" dirty="0">
                <a:solidFill>
                  <a:srgbClr val="000000"/>
                </a:solidFill>
                <a:ea typeface="Tahoma" panose="020B0604030504040204" pitchFamily="34" charset="0"/>
                <a:cs typeface="Tahoma" panose="020B0604030504040204" pitchFamily="34" charset="0"/>
              </a:rPr>
              <a:t>There are two types of JWS Serializations:</a:t>
            </a:r>
          </a:p>
          <a:p>
            <a:pPr marL="857250" lvl="1" indent="-457200">
              <a:buFont typeface="+mj-lt"/>
              <a:buAutoNum type="arabicPeriod"/>
            </a:pPr>
            <a:r>
              <a:rPr lang="en-US" dirty="0">
                <a:solidFill>
                  <a:srgbClr val="000000"/>
                </a:solidFill>
                <a:ea typeface="Tahoma" panose="020B0604030504040204" pitchFamily="34" charset="0"/>
                <a:cs typeface="Tahoma" panose="020B0604030504040204" pitchFamily="34" charset="0"/>
              </a:rPr>
              <a:t>JWS Compact Serialization</a:t>
            </a:r>
          </a:p>
          <a:p>
            <a:pPr marL="857250" lvl="1" indent="-457200">
              <a:buFont typeface="+mj-lt"/>
              <a:buAutoNum type="arabicPeriod"/>
            </a:pPr>
            <a:r>
              <a:rPr lang="en-US" dirty="0">
                <a:solidFill>
                  <a:srgbClr val="000000"/>
                </a:solidFill>
                <a:highlight>
                  <a:srgbClr val="00F2E6"/>
                </a:highlight>
                <a:ea typeface="Tahoma" panose="020B0604030504040204" pitchFamily="34" charset="0"/>
                <a:cs typeface="Tahoma" panose="020B0604030504040204" pitchFamily="34" charset="0"/>
              </a:rPr>
              <a:t>JWS JSON Serialization</a:t>
            </a:r>
          </a:p>
          <a:p>
            <a:pPr marL="457200" indent="-457200">
              <a:buFont typeface="+mj-lt"/>
              <a:buAutoNum type="arabicPeriod"/>
            </a:pPr>
            <a:endParaRPr lang="en-US" sz="200" dirty="0">
              <a:solidFill>
                <a:srgbClr val="000000"/>
              </a:solidFill>
              <a:ea typeface="Tahoma" panose="020B0604030504040204" pitchFamily="34" charset="0"/>
              <a:cs typeface="Tahoma" panose="020B0604030504040204" pitchFamily="34" charset="0"/>
            </a:endParaRPr>
          </a:p>
          <a:p>
            <a:pPr marL="0" indent="0">
              <a:buNone/>
            </a:pPr>
            <a:r>
              <a:rPr lang="en-US" sz="1800" dirty="0">
                <a:solidFill>
                  <a:srgbClr val="000000"/>
                </a:solidFill>
                <a:ea typeface="Tahoma" panose="020B0604030504040204" pitchFamily="34" charset="0"/>
                <a:cs typeface="Tahoma" panose="020B0604030504040204" pitchFamily="34" charset="0"/>
              </a:rPr>
              <a:t>There are two types of </a:t>
            </a:r>
            <a:r>
              <a:rPr lang="en-US" sz="1800" dirty="0">
                <a:solidFill>
                  <a:srgbClr val="000000"/>
                </a:solidFill>
                <a:highlight>
                  <a:srgbClr val="00F2E6"/>
                </a:highlight>
                <a:ea typeface="Tahoma" panose="020B0604030504040204" pitchFamily="34" charset="0"/>
                <a:cs typeface="Tahoma" panose="020B0604030504040204" pitchFamily="34" charset="0"/>
              </a:rPr>
              <a:t>JWS JSON Serialization </a:t>
            </a:r>
            <a:r>
              <a:rPr lang="en-US" sz="1800" dirty="0">
                <a:solidFill>
                  <a:srgbClr val="000000"/>
                </a:solidFill>
                <a:ea typeface="Tahoma" panose="020B0604030504040204" pitchFamily="34" charset="0"/>
                <a:cs typeface="Tahoma" panose="020B0604030504040204" pitchFamily="34" charset="0"/>
              </a:rPr>
              <a:t>syntax:</a:t>
            </a:r>
          </a:p>
          <a:p>
            <a:pPr marL="800100" lvl="1" indent="-342900">
              <a:buFont typeface="+mj-lt"/>
              <a:buAutoNum type="arabicPeriod"/>
            </a:pPr>
            <a:r>
              <a:rPr lang="en-US" b="1" dirty="0">
                <a:solidFill>
                  <a:srgbClr val="000000"/>
                </a:solidFill>
                <a:ea typeface="Tahoma" panose="020B0604030504040204" pitchFamily="34" charset="0"/>
                <a:cs typeface="Tahoma" panose="020B0604030504040204" pitchFamily="34" charset="0"/>
              </a:rPr>
              <a:t>General</a:t>
            </a:r>
            <a:r>
              <a:rPr lang="en-US" dirty="0">
                <a:solidFill>
                  <a:srgbClr val="000000"/>
                </a:solidFill>
                <a:ea typeface="Tahoma" panose="020B0604030504040204" pitchFamily="34" charset="0"/>
                <a:cs typeface="Tahoma" panose="020B0604030504040204" pitchFamily="34" charset="0"/>
              </a:rPr>
              <a:t> (or full) JWS JSON Serialization Syntax: Represents the JWS object as a JSON object and uses a fully general syntax. General JSON serialization can contain multiple signatures of the same content and supports JWS protected and unprotected headers.</a:t>
            </a:r>
          </a:p>
          <a:p>
            <a:pPr marL="800100" lvl="1" indent="-342900">
              <a:buFont typeface="+mj-lt"/>
              <a:buAutoNum type="arabicPeriod"/>
            </a:pPr>
            <a:r>
              <a:rPr lang="en-US" b="1" dirty="0">
                <a:solidFill>
                  <a:srgbClr val="000000"/>
                </a:solidFill>
                <a:ea typeface="Tahoma" panose="020B0604030504040204" pitchFamily="34" charset="0"/>
                <a:cs typeface="Tahoma" panose="020B0604030504040204" pitchFamily="34" charset="0"/>
              </a:rPr>
              <a:t>Flattened</a:t>
            </a:r>
            <a:r>
              <a:rPr lang="en-US" dirty="0">
                <a:solidFill>
                  <a:srgbClr val="000000"/>
                </a:solidFill>
                <a:ea typeface="Tahoma" panose="020B0604030504040204" pitchFamily="34" charset="0"/>
                <a:cs typeface="Tahoma" panose="020B0604030504040204" pitchFamily="34" charset="0"/>
              </a:rPr>
              <a:t> JWS JSON Serialization Syntax: Represents the JWS object as a JSON object and uses a flattened syntax. The flattened syntax is based on the general syntax but flattens it to optimize it for the single digital signature or Message Authentication Codes case. The flattened syntax removes the signatures member and places those members that are defined for use in the signatures array in the root-level JSON object.</a:t>
            </a:r>
          </a:p>
        </p:txBody>
      </p:sp>
    </p:spTree>
    <p:extLst>
      <p:ext uri="{BB962C8B-B14F-4D97-AF65-F5344CB8AC3E}">
        <p14:creationId xmlns:p14="http://schemas.microsoft.com/office/powerpoint/2010/main" val="2547515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JWS Compact Serialization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867864" y="3011647"/>
            <a:ext cx="9625054" cy="2936147"/>
          </a:xfrm>
        </p:spPr>
        <p:txBody>
          <a:bodyPr anchor="ctr" anchorCtr="0">
            <a:normAutofit/>
          </a:bodyPr>
          <a:lstStyle/>
          <a:p>
            <a:pPr marL="0" indent="0">
              <a:buNone/>
            </a:pPr>
            <a:r>
              <a:rPr lang="en-US" sz="2000" dirty="0">
                <a:solidFill>
                  <a:srgbClr val="000000"/>
                </a:solidFill>
                <a:ea typeface="Tahoma" panose="020B0604030504040204" pitchFamily="34" charset="0"/>
                <a:cs typeface="Tahoma" panose="020B0604030504040204" pitchFamily="34" charset="0"/>
              </a:rPr>
              <a:t>Represents the JWS object as a compact and URL-safe string. Compact serialization can contain only one signature and a JWS protected header. Compact serialization contains no JWS unprotected header. An example (with line breaks for display purposes only):</a:t>
            </a:r>
          </a:p>
          <a:p>
            <a:pPr marL="0" indent="0">
              <a:buNone/>
            </a:pPr>
            <a:endParaRPr lang="en-US" sz="1400" i="1" dirty="0">
              <a:solidFill>
                <a:srgbClr val="000000"/>
              </a:solidFill>
              <a:ea typeface="Tahoma" panose="020B0604030504040204" pitchFamily="34" charset="0"/>
              <a:cs typeface="Tahoma" panose="020B0604030504040204" pitchFamily="34" charset="0"/>
            </a:endParaRPr>
          </a:p>
          <a:p>
            <a:pPr marL="0" indent="0">
              <a:spcBef>
                <a:spcPts val="0"/>
              </a:spcBef>
              <a:buNone/>
            </a:pPr>
            <a:r>
              <a:rPr lang="en-US" sz="1400" i="1" dirty="0">
                <a:solidFill>
                  <a:schemeClr val="accent3"/>
                </a:solidFill>
                <a:ea typeface="Tahoma" panose="020B0604030504040204" pitchFamily="34" charset="0"/>
                <a:cs typeface="Tahoma" panose="020B0604030504040204" pitchFamily="34" charset="0"/>
              </a:rPr>
              <a:t>eyJ0eXAiOiJKV1QiLA0KICJhbGciOiJIUzI1NiJ9</a:t>
            </a:r>
          </a:p>
          <a:p>
            <a:pPr marL="0" indent="0">
              <a:spcBef>
                <a:spcPts val="0"/>
              </a:spcBef>
              <a:buNone/>
            </a:pPr>
            <a:r>
              <a:rPr lang="en-US" sz="2000" b="1" i="1" dirty="0">
                <a:solidFill>
                  <a:srgbClr val="000000"/>
                </a:solidFill>
                <a:ea typeface="Tahoma" panose="020B0604030504040204" pitchFamily="34" charset="0"/>
                <a:cs typeface="Tahoma" panose="020B0604030504040204" pitchFamily="34" charset="0"/>
              </a:rPr>
              <a:t>.</a:t>
            </a:r>
          </a:p>
          <a:p>
            <a:pPr marL="0" indent="0">
              <a:spcBef>
                <a:spcPts val="0"/>
              </a:spcBef>
              <a:buNone/>
            </a:pPr>
            <a:r>
              <a:rPr lang="en-US" sz="1400" i="1" dirty="0">
                <a:solidFill>
                  <a:schemeClr val="accent3"/>
                </a:solidFill>
                <a:ea typeface="Tahoma" panose="020B0604030504040204" pitchFamily="34" charset="0"/>
                <a:cs typeface="Tahoma" panose="020B0604030504040204" pitchFamily="34" charset="0"/>
              </a:rPr>
              <a:t>eyJpc3MiOiJqb2UiLA0KICJleHAiOjEzMDA4MTkzODAsDQogImh0dHA6Ly9leGFtcGxlLmNvbS9pc19yb290Ijp0cnVlfQ</a:t>
            </a:r>
          </a:p>
          <a:p>
            <a:pPr marL="0" indent="0">
              <a:spcBef>
                <a:spcPts val="0"/>
              </a:spcBef>
              <a:buNone/>
            </a:pPr>
            <a:r>
              <a:rPr lang="en-US" sz="2000" b="1" i="1" dirty="0">
                <a:solidFill>
                  <a:srgbClr val="000000"/>
                </a:solidFill>
                <a:ea typeface="Tahoma" panose="020B0604030504040204" pitchFamily="34" charset="0"/>
                <a:cs typeface="Tahoma" panose="020B0604030504040204" pitchFamily="34" charset="0"/>
              </a:rPr>
              <a:t>.</a:t>
            </a:r>
          </a:p>
          <a:p>
            <a:pPr marL="0" indent="0">
              <a:spcBef>
                <a:spcPts val="0"/>
              </a:spcBef>
              <a:buNone/>
            </a:pPr>
            <a:r>
              <a:rPr lang="en-US" sz="1400" i="1" dirty="0">
                <a:solidFill>
                  <a:schemeClr val="accent3"/>
                </a:solidFill>
                <a:ea typeface="Tahoma" panose="020B0604030504040204" pitchFamily="34" charset="0"/>
                <a:cs typeface="Tahoma" panose="020B0604030504040204" pitchFamily="34" charset="0"/>
              </a:rPr>
              <a:t>dBjftJeZ4CVP-mB92K27uhbUJU1p1r_wW1gFWFOEjXk</a:t>
            </a:r>
          </a:p>
        </p:txBody>
      </p:sp>
    </p:spTree>
    <p:extLst>
      <p:ext uri="{BB962C8B-B14F-4D97-AF65-F5344CB8AC3E}">
        <p14:creationId xmlns:p14="http://schemas.microsoft.com/office/powerpoint/2010/main" val="3655780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0887526" y="757137"/>
            <a:ext cx="1304474" cy="1659371"/>
          </a:xfrm>
          <a:prstGeom prst="rect">
            <a:avLst/>
          </a:prstGeom>
          <a:solidFill>
            <a:srgbClr val="D63AFF"/>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073791" y="868680"/>
            <a:ext cx="10922466" cy="1434906"/>
          </a:xfrm>
        </p:spPr>
        <p:txBody>
          <a:bodyPr>
            <a:normAutofit/>
          </a:bodyPr>
          <a:lstStyle/>
          <a:p>
            <a:r>
              <a:rPr lang="en-US" sz="4800" dirty="0"/>
              <a:t>General JWS JSON Serialization Syntax </a:t>
            </a:r>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526795" y="2545808"/>
            <a:ext cx="10586907" cy="625231"/>
          </a:xfrm>
        </p:spPr>
        <p:txBody>
          <a:bodyPr anchor="ctr" anchorCtr="0">
            <a:normAutofit lnSpcReduction="10000"/>
          </a:bodyPr>
          <a:lstStyle/>
          <a:p>
            <a:pPr marL="0" indent="0">
              <a:buNone/>
            </a:pPr>
            <a:r>
              <a:rPr lang="en-US" sz="2000" dirty="0">
                <a:solidFill>
                  <a:srgbClr val="000000"/>
                </a:solidFill>
                <a:ea typeface="Tahoma" panose="020B0604030504040204" pitchFamily="34" charset="0"/>
                <a:cs typeface="Tahoma" panose="020B0604030504040204" pitchFamily="34" charset="0"/>
              </a:rPr>
              <a:t>An example on General JWS JSON Serialization Syntax (with line breaks within values for display purposes only):</a:t>
            </a:r>
          </a:p>
        </p:txBody>
      </p:sp>
      <p:sp>
        <p:nvSpPr>
          <p:cNvPr id="6" name="Text Placeholder 3">
            <a:extLst>
              <a:ext uri="{FF2B5EF4-FFF2-40B4-BE49-F238E27FC236}">
                <a16:creationId xmlns:a16="http://schemas.microsoft.com/office/drawing/2014/main" id="{0ED13CAB-D711-1C0A-67BC-F4AF01B0240B}"/>
              </a:ext>
            </a:extLst>
          </p:cNvPr>
          <p:cNvSpPr txBox="1">
            <a:spLocks/>
          </p:cNvSpPr>
          <p:nvPr/>
        </p:nvSpPr>
        <p:spPr>
          <a:xfrm>
            <a:off x="1392572" y="3061982"/>
            <a:ext cx="10723927" cy="3498209"/>
          </a:xfrm>
          <a:prstGeom prst="rect">
            <a:avLst/>
          </a:prstGeom>
        </p:spPr>
        <p:txBody>
          <a:bodyPr vert="horz" lIns="91440" tIns="45720" rIns="91440" bIns="45720" rtlCol="0" anchor="ctr" anchorCtr="0">
            <a:noAutofit/>
          </a:bodyPr>
          <a:lstStyle>
            <a:lvl1pPr marL="342900" indent="-342900" algn="l" defTabSz="914400" rtl="0" eaLnBrk="1" latinLnBrk="0" hangingPunct="1">
              <a:lnSpc>
                <a:spcPct val="90000"/>
              </a:lnSpc>
              <a:spcBef>
                <a:spcPts val="1200"/>
              </a:spcBef>
              <a:buClr>
                <a:schemeClr val="accent1"/>
              </a:buClr>
              <a:buFont typeface="Arial" panose="020B0604020202020204" pitchFamily="34" charset="0"/>
              <a:buChar char="•"/>
              <a:defRPr sz="2200" kern="1200" cap="none" spc="0" baseline="0">
                <a:solidFill>
                  <a:schemeClr val="bg2"/>
                </a:solidFill>
                <a:latin typeface="+mn-lt"/>
                <a:ea typeface="+mn-ea"/>
                <a:cs typeface="+mn-cs"/>
              </a:defRPr>
            </a:lvl1pPr>
            <a:lvl2pPr marL="7429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800" kern="1200">
                <a:solidFill>
                  <a:schemeClr val="bg2"/>
                </a:solidFill>
                <a:latin typeface="+mn-lt"/>
                <a:ea typeface="+mn-ea"/>
                <a:cs typeface="+mn-cs"/>
              </a:defRPr>
            </a:lvl2pPr>
            <a:lvl3pPr marL="12001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600" kern="1200">
                <a:solidFill>
                  <a:schemeClr val="bg2"/>
                </a:solidFill>
                <a:latin typeface="+mn-lt"/>
                <a:ea typeface="+mn-ea"/>
                <a:cs typeface="+mn-cs"/>
              </a:defRPr>
            </a:lvl3pPr>
            <a:lvl4pPr marL="16573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4pPr>
            <a:lvl5pPr marL="21145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"payload": "eyJpc3MiOiJqb2UiLA0KICJleHAiOjEzMDA4MTkzODAsDQogImh0dHA6Ly9leGFtcGxlLmNvbS9pc19yb290Ijp0cnVlfQ",</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"signatures":[</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"protected":"eyJhbGciOiJSUzI1NiJ9", </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"header": {"kid":"2010-12-29"},</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"signature": "cC4hiUPoj9Eetdgtv3hF80EGrhuB__dzERat0XF9g2VtQgr9PJbu3XOiZj5RZmh7AAuHIm4Bh0Qc_lF5YKt_O8W2</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Fp5jujGbds9uJdbF9CUAr7t1dnZcAcQjbKBYNX4BAynRFdiuB-f__eSN9383LcOLn6_dO“</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"protected": "eyJhbGciOiJFUzI1NiJ9",</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"header": {"kid":"e9bc097a-ce51-4036-9562-d2ade882db0d"},</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"signature": "DtEhU3ljbEg8L38VWAfUAqOyKAM6-Xx-F4GawxaepmXFCgfTjDxw5djxLa8ISlSApmWQxfKTUJqPP3-Kg6NU1Q“</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806776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0887526" y="757137"/>
            <a:ext cx="1304474" cy="1659371"/>
          </a:xfrm>
          <a:prstGeom prst="rect">
            <a:avLst/>
          </a:prstGeom>
          <a:solidFill>
            <a:srgbClr val="D63AFF"/>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721453" y="868680"/>
            <a:ext cx="11274804" cy="1434906"/>
          </a:xfrm>
        </p:spPr>
        <p:txBody>
          <a:bodyPr>
            <a:normAutofit/>
          </a:bodyPr>
          <a:lstStyle/>
          <a:p>
            <a:r>
              <a:rPr lang="en-US" sz="4800" dirty="0"/>
              <a:t>Flattened JWS JSON Serialization Syntax </a:t>
            </a:r>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 Placeholder 3">
            <a:extLst>
              <a:ext uri="{FF2B5EF4-FFF2-40B4-BE49-F238E27FC236}">
                <a16:creationId xmlns:a16="http://schemas.microsoft.com/office/drawing/2014/main" id="{0ED13CAB-D711-1C0A-67BC-F4AF01B0240B}"/>
              </a:ext>
            </a:extLst>
          </p:cNvPr>
          <p:cNvSpPr txBox="1">
            <a:spLocks/>
          </p:cNvSpPr>
          <p:nvPr/>
        </p:nvSpPr>
        <p:spPr>
          <a:xfrm>
            <a:off x="1468073" y="3372374"/>
            <a:ext cx="10723927" cy="2357307"/>
          </a:xfrm>
          <a:prstGeom prst="rect">
            <a:avLst/>
          </a:prstGeom>
        </p:spPr>
        <p:txBody>
          <a:bodyPr vert="horz" lIns="91440" tIns="45720" rIns="91440" bIns="45720" rtlCol="0" anchor="ctr" anchorCtr="0">
            <a:noAutofit/>
          </a:bodyPr>
          <a:lstStyle>
            <a:lvl1pPr marL="342900" indent="-342900" algn="l" defTabSz="914400" rtl="0" eaLnBrk="1" latinLnBrk="0" hangingPunct="1">
              <a:lnSpc>
                <a:spcPct val="90000"/>
              </a:lnSpc>
              <a:spcBef>
                <a:spcPts val="1200"/>
              </a:spcBef>
              <a:buClr>
                <a:schemeClr val="accent1"/>
              </a:buClr>
              <a:buFont typeface="Arial" panose="020B0604020202020204" pitchFamily="34" charset="0"/>
              <a:buChar char="•"/>
              <a:defRPr sz="2200" kern="1200" cap="none" spc="0" baseline="0">
                <a:solidFill>
                  <a:schemeClr val="bg2"/>
                </a:solidFill>
                <a:latin typeface="+mn-lt"/>
                <a:ea typeface="+mn-ea"/>
                <a:cs typeface="+mn-cs"/>
              </a:defRPr>
            </a:lvl1pPr>
            <a:lvl2pPr marL="7429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800" kern="1200">
                <a:solidFill>
                  <a:schemeClr val="bg2"/>
                </a:solidFill>
                <a:latin typeface="+mn-lt"/>
                <a:ea typeface="+mn-ea"/>
                <a:cs typeface="+mn-cs"/>
              </a:defRPr>
            </a:lvl2pPr>
            <a:lvl3pPr marL="12001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600" kern="1200">
                <a:solidFill>
                  <a:schemeClr val="bg2"/>
                </a:solidFill>
                <a:latin typeface="+mn-lt"/>
                <a:ea typeface="+mn-ea"/>
                <a:cs typeface="+mn-cs"/>
              </a:defRPr>
            </a:lvl3pPr>
            <a:lvl4pPr marL="16573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4pPr>
            <a:lvl5pPr marL="21145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An example on Flattened JWS JSON Serialization Syntax (with line breaks within values for display purposes only):</a:t>
            </a:r>
          </a:p>
          <a:p>
            <a:pPr marL="0" indent="0">
              <a:lnSpc>
                <a:spcPct val="100000"/>
              </a:lnSpc>
              <a:spcBef>
                <a:spcPts val="0"/>
              </a:spcBef>
              <a:buFont typeface="Arial" panose="020B0604020202020204" pitchFamily="34" charset="0"/>
              <a:buNone/>
            </a:pPr>
            <a:endParaRPr lang="en-US" sz="1400" dirty="0">
              <a:solidFill>
                <a:schemeClr val="accent3"/>
              </a:solidFill>
              <a:ea typeface="Tahoma" panose="020B0604030504040204" pitchFamily="34" charset="0"/>
              <a:cs typeface="Tahoma" panose="020B0604030504040204" pitchFamily="34" charset="0"/>
            </a:endParaRP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"payload": "eyJpc3MiOiJqb2UiLA0KICJleHAiOjEzMDA4MTkzODAsDQogImh0dHA6Ly9leGFtcGxlLmNvbS9pc19yb290Ijp0cnVlfQ",</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"protected":"eyJhbGciOiJFUzI1NiJ9",</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"header": {"kid":"e9bc097a-ce51-4036-9562-d2ade882db0d"},</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"signature": "DtEhU3ljbEg8L38VWAfUAqOyKAM6-Xx-F4GawxaepmXFCgfTjDxw5djxLa8ISlSApmWQxfKTUJqPP3-Kg6NU1Q"</a:t>
            </a:r>
          </a:p>
          <a:p>
            <a:pPr marL="0" indent="0">
              <a:lnSpc>
                <a:spcPct val="100000"/>
              </a:lnSpc>
              <a:spcBef>
                <a:spcPts val="0"/>
              </a:spcBef>
              <a:buFont typeface="Arial" panose="020B0604020202020204" pitchFamily="34" charset="0"/>
              <a:buNone/>
            </a:pPr>
            <a:r>
              <a:rPr lang="en-US" sz="1400" dirty="0">
                <a:solidFill>
                  <a:schemeClr val="accent3"/>
                </a:solidFill>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912022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644241" y="868680"/>
            <a:ext cx="9123285" cy="1434906"/>
          </a:xfrm>
        </p:spPr>
        <p:txBody>
          <a:bodyPr>
            <a:normAutofit/>
          </a:bodyPr>
          <a:lstStyle/>
          <a:p>
            <a:r>
              <a:rPr lang="en-US" sz="4800" dirty="0"/>
              <a:t>Securely transferring JWTs between applications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25A64DAC-6821-52AF-1B2F-6974BB6A4212}"/>
              </a:ext>
            </a:extLst>
          </p:cNvPr>
          <p:cNvPicPr>
            <a:picLocks noChangeAspect="1"/>
          </p:cNvPicPr>
          <p:nvPr/>
        </p:nvPicPr>
        <p:blipFill>
          <a:blip r:embed="rId2"/>
          <a:stretch>
            <a:fillRect/>
          </a:stretch>
        </p:blipFill>
        <p:spPr>
          <a:xfrm>
            <a:off x="1831422" y="3344090"/>
            <a:ext cx="5676900" cy="2736850"/>
          </a:xfrm>
          <a:prstGeom prst="rect">
            <a:avLst/>
          </a:prstGeom>
        </p:spPr>
      </p:pic>
      <p:sp>
        <p:nvSpPr>
          <p:cNvPr id="15" name="TextBox 14">
            <a:extLst>
              <a:ext uri="{FF2B5EF4-FFF2-40B4-BE49-F238E27FC236}">
                <a16:creationId xmlns:a16="http://schemas.microsoft.com/office/drawing/2014/main" id="{E667E919-5AE2-75E8-ED8E-692A5268ED3A}"/>
              </a:ext>
            </a:extLst>
          </p:cNvPr>
          <p:cNvSpPr txBox="1"/>
          <p:nvPr/>
        </p:nvSpPr>
        <p:spPr>
          <a:xfrm>
            <a:off x="1904301" y="2676088"/>
            <a:ext cx="9353725" cy="646331"/>
          </a:xfrm>
          <a:prstGeom prst="rect">
            <a:avLst/>
          </a:prstGeom>
          <a:noFill/>
        </p:spPr>
        <p:txBody>
          <a:bodyPr wrap="square" rtlCol="0">
            <a:spAutoFit/>
          </a:bodyPr>
          <a:lstStyle/>
          <a:p>
            <a:r>
              <a:rPr lang="en-US" b="0" i="0" dirty="0">
                <a:solidFill>
                  <a:srgbClr val="000000"/>
                </a:solidFill>
                <a:effectLst/>
              </a:rPr>
              <a:t>How to securely transfer a JWT token from an external application (such as a B2C tenant) to an internal application?</a:t>
            </a:r>
            <a:endParaRPr lang="en-US" dirty="0">
              <a:solidFill>
                <a:srgbClr val="000000"/>
              </a:solidFill>
            </a:endParaRPr>
          </a:p>
        </p:txBody>
      </p:sp>
      <p:sp>
        <p:nvSpPr>
          <p:cNvPr id="16" name="TextBox 15">
            <a:extLst>
              <a:ext uri="{FF2B5EF4-FFF2-40B4-BE49-F238E27FC236}">
                <a16:creationId xmlns:a16="http://schemas.microsoft.com/office/drawing/2014/main" id="{4E7D4AFF-FF5E-4754-819A-01C8C1028CAA}"/>
              </a:ext>
            </a:extLst>
          </p:cNvPr>
          <p:cNvSpPr txBox="1"/>
          <p:nvPr/>
        </p:nvSpPr>
        <p:spPr>
          <a:xfrm>
            <a:off x="7499758" y="3758269"/>
            <a:ext cx="4471332" cy="2308324"/>
          </a:xfrm>
          <a:prstGeom prst="rect">
            <a:avLst/>
          </a:prstGeom>
          <a:noFill/>
        </p:spPr>
        <p:txBody>
          <a:bodyPr wrap="square" rtlCol="0">
            <a:spAutoFit/>
          </a:bodyPr>
          <a:lstStyle/>
          <a:p>
            <a:r>
              <a:rPr lang="en-US" dirty="0">
                <a:solidFill>
                  <a:srgbClr val="000000"/>
                </a:solidFill>
              </a:rPr>
              <a:t>Extra reading material:</a:t>
            </a:r>
          </a:p>
          <a:p>
            <a:endParaRPr lang="en-US" dirty="0">
              <a:solidFill>
                <a:srgbClr val="000000"/>
              </a:solidFill>
            </a:endParaRPr>
          </a:p>
          <a:p>
            <a:r>
              <a:rPr lang="en-US" dirty="0">
                <a:solidFill>
                  <a:srgbClr val="000000"/>
                </a:solidFill>
              </a:rPr>
              <a:t>https://learn.microsoft.com/en-us/azure/api-management/authentication-authorization-overview</a:t>
            </a:r>
          </a:p>
          <a:p>
            <a:endParaRPr lang="en-US" dirty="0">
              <a:solidFill>
                <a:srgbClr val="000000"/>
              </a:solidFill>
            </a:endParaRPr>
          </a:p>
          <a:p>
            <a:r>
              <a:rPr lang="en-US" dirty="0">
                <a:solidFill>
                  <a:srgbClr val="000000"/>
                </a:solidFill>
              </a:rPr>
              <a:t>https://learn.microsoft.com/en-us/entra/identity-platform/access-tokens</a:t>
            </a:r>
          </a:p>
        </p:txBody>
      </p:sp>
    </p:spTree>
    <p:extLst>
      <p:ext uri="{BB962C8B-B14F-4D97-AF65-F5344CB8AC3E}">
        <p14:creationId xmlns:p14="http://schemas.microsoft.com/office/powerpoint/2010/main" val="3111009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2: Polyglot Token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0879D64-E600-AED3-97CD-7AF62BCCF28A}"/>
              </a:ext>
            </a:extLst>
          </p:cNvPr>
          <p:cNvPicPr>
            <a:picLocks noChangeAspect="1"/>
          </p:cNvPicPr>
          <p:nvPr/>
        </p:nvPicPr>
        <p:blipFill>
          <a:blip r:embed="rId2"/>
          <a:stretch>
            <a:fillRect/>
          </a:stretch>
        </p:blipFill>
        <p:spPr>
          <a:xfrm>
            <a:off x="2046914" y="2545752"/>
            <a:ext cx="9381688" cy="4007056"/>
          </a:xfrm>
          <a:prstGeom prst="rect">
            <a:avLst/>
          </a:prstGeom>
        </p:spPr>
      </p:pic>
    </p:spTree>
    <p:extLst>
      <p:ext uri="{BB962C8B-B14F-4D97-AF65-F5344CB8AC3E}">
        <p14:creationId xmlns:p14="http://schemas.microsoft.com/office/powerpoint/2010/main" val="3120644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2: Polyglot Token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solidFill>
                <a:srgbClr val="000000"/>
              </a:solidFill>
            </a:endParaRPr>
          </a:p>
        </p:txBody>
      </p:sp>
      <p:pic>
        <p:nvPicPr>
          <p:cNvPr id="5" name="Picture 4">
            <a:extLst>
              <a:ext uri="{FF2B5EF4-FFF2-40B4-BE49-F238E27FC236}">
                <a16:creationId xmlns:a16="http://schemas.microsoft.com/office/drawing/2014/main" id="{60CB1040-B42A-D1D8-4024-7C53B39E01E5}"/>
              </a:ext>
            </a:extLst>
          </p:cNvPr>
          <p:cNvPicPr>
            <a:picLocks noChangeAspect="1"/>
          </p:cNvPicPr>
          <p:nvPr/>
        </p:nvPicPr>
        <p:blipFill>
          <a:blip r:embed="rId2"/>
          <a:stretch>
            <a:fillRect/>
          </a:stretch>
        </p:blipFill>
        <p:spPr>
          <a:xfrm>
            <a:off x="1300293" y="2514943"/>
            <a:ext cx="8355434" cy="4006338"/>
          </a:xfrm>
          <a:prstGeom prst="rect">
            <a:avLst/>
          </a:prstGeom>
        </p:spPr>
      </p:pic>
      <p:sp>
        <p:nvSpPr>
          <p:cNvPr id="13" name="TextBox 12">
            <a:extLst>
              <a:ext uri="{FF2B5EF4-FFF2-40B4-BE49-F238E27FC236}">
                <a16:creationId xmlns:a16="http://schemas.microsoft.com/office/drawing/2014/main" id="{0AC4CE11-C622-DDAC-6AC0-0C299B05014A}"/>
              </a:ext>
            </a:extLst>
          </p:cNvPr>
          <p:cNvSpPr txBox="1"/>
          <p:nvPr/>
        </p:nvSpPr>
        <p:spPr>
          <a:xfrm>
            <a:off x="9641747" y="2726422"/>
            <a:ext cx="2550253" cy="3693319"/>
          </a:xfrm>
          <a:prstGeom prst="rect">
            <a:avLst/>
          </a:prstGeom>
          <a:noFill/>
        </p:spPr>
        <p:txBody>
          <a:bodyPr wrap="square" rtlCol="0">
            <a:spAutoFit/>
          </a:bodyPr>
          <a:lstStyle/>
          <a:p>
            <a:r>
              <a:rPr lang="en-US" b="1" dirty="0" err="1">
                <a:solidFill>
                  <a:srgbClr val="000000"/>
                </a:solidFill>
              </a:rPr>
              <a:t>jwcrypto</a:t>
            </a:r>
            <a:r>
              <a:rPr lang="en-US" dirty="0">
                <a:solidFill>
                  <a:srgbClr val="000000"/>
                </a:solidFill>
              </a:rPr>
              <a:t> does all cryptography (signature </a:t>
            </a:r>
            <a:r>
              <a:rPr lang="en-US" dirty="0" err="1">
                <a:solidFill>
                  <a:srgbClr val="000000"/>
                </a:solidFill>
              </a:rPr>
              <a:t>etc</a:t>
            </a:r>
            <a:r>
              <a:rPr lang="en-US" dirty="0">
                <a:solidFill>
                  <a:srgbClr val="000000"/>
                </a:solidFill>
              </a:rPr>
              <a:t>)</a:t>
            </a:r>
          </a:p>
          <a:p>
            <a:endParaRPr lang="en-US" dirty="0">
              <a:solidFill>
                <a:srgbClr val="000000"/>
              </a:solidFill>
            </a:endParaRPr>
          </a:p>
          <a:p>
            <a:r>
              <a:rPr lang="en-US" b="1" dirty="0">
                <a:solidFill>
                  <a:srgbClr val="000000"/>
                </a:solidFill>
              </a:rPr>
              <a:t>python-</a:t>
            </a:r>
            <a:r>
              <a:rPr lang="en-US" b="1" dirty="0" err="1">
                <a:solidFill>
                  <a:srgbClr val="000000"/>
                </a:solidFill>
              </a:rPr>
              <a:t>jwt</a:t>
            </a:r>
            <a:r>
              <a:rPr lang="en-US" dirty="0">
                <a:solidFill>
                  <a:srgbClr val="000000"/>
                </a:solidFill>
              </a:rPr>
              <a:t> will not do any cryptography -&gt; assumes ok and will only validate the claims</a:t>
            </a:r>
          </a:p>
          <a:p>
            <a:endParaRPr lang="en-US" dirty="0">
              <a:solidFill>
                <a:srgbClr val="000000"/>
              </a:solidFill>
            </a:endParaRPr>
          </a:p>
          <a:p>
            <a:r>
              <a:rPr lang="en-US" dirty="0">
                <a:solidFill>
                  <a:srgbClr val="000000"/>
                </a:solidFill>
              </a:rPr>
              <a:t>The underscore (_) is a versatile symbol. It is commonly used as a throwaway variable.</a:t>
            </a:r>
          </a:p>
        </p:txBody>
      </p:sp>
    </p:spTree>
    <p:extLst>
      <p:ext uri="{BB962C8B-B14F-4D97-AF65-F5344CB8AC3E}">
        <p14:creationId xmlns:p14="http://schemas.microsoft.com/office/powerpoint/2010/main" val="2126842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Table of Contents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305800" y="2520640"/>
            <a:ext cx="10886200" cy="4014383"/>
          </a:xfrm>
        </p:spPr>
        <p:txBody>
          <a:bodyPr anchor="ctr" anchorCtr="0">
            <a:normAutofit lnSpcReduction="10000"/>
          </a:bodyPr>
          <a:lstStyle/>
          <a:p>
            <a:pPr marL="0" indent="0">
              <a:buNone/>
            </a:pPr>
            <a:r>
              <a:rPr lang="en-US" sz="2400" dirty="0">
                <a:solidFill>
                  <a:srgbClr val="000000"/>
                </a:solidFill>
                <a:ea typeface="Tahoma" panose="020B0604030504040204" pitchFamily="34" charset="0"/>
                <a:cs typeface="Tahoma" panose="020B0604030504040204" pitchFamily="34" charset="0"/>
              </a:rPr>
              <a:t>1. Overview</a:t>
            </a:r>
          </a:p>
          <a:p>
            <a:pPr marL="0" indent="0">
              <a:buNone/>
            </a:pPr>
            <a:r>
              <a:rPr lang="en-US" sz="2400" dirty="0">
                <a:solidFill>
                  <a:srgbClr val="000000"/>
                </a:solidFill>
                <a:ea typeface="Tahoma" panose="020B0604030504040204" pitchFamily="34" charset="0"/>
                <a:cs typeface="Tahoma" panose="020B0604030504040204" pitchFamily="34" charset="0"/>
              </a:rPr>
              <a:t>2. Introduction to JSON Web Tokens</a:t>
            </a:r>
          </a:p>
          <a:p>
            <a:pPr marL="0" indent="0">
              <a:buNone/>
            </a:pPr>
            <a:r>
              <a:rPr lang="en-US" sz="2400" dirty="0">
                <a:solidFill>
                  <a:srgbClr val="000000"/>
                </a:solidFill>
                <a:ea typeface="Tahoma" panose="020B0604030504040204" pitchFamily="34" charset="0"/>
                <a:cs typeface="Tahoma" panose="020B0604030504040204" pitchFamily="34" charset="0"/>
              </a:rPr>
              <a:t>3. Deep Dive into JWT types (JWS, JWE, Nested) and JWKs</a:t>
            </a:r>
          </a:p>
          <a:p>
            <a:pPr marL="0" indent="0">
              <a:buNone/>
            </a:pPr>
            <a:r>
              <a:rPr lang="en-US" sz="2400" dirty="0">
                <a:solidFill>
                  <a:srgbClr val="000000"/>
                </a:solidFill>
                <a:ea typeface="Tahoma" panose="020B0604030504040204" pitchFamily="34" charset="0"/>
                <a:cs typeface="Tahoma" panose="020B0604030504040204" pitchFamily="34" charset="0"/>
              </a:rPr>
              <a:t>4. JOSE Algorithm Classes</a:t>
            </a:r>
          </a:p>
          <a:p>
            <a:pPr marL="0" indent="0">
              <a:buNone/>
            </a:pPr>
            <a:r>
              <a:rPr lang="en-US" sz="2400" dirty="0">
                <a:solidFill>
                  <a:srgbClr val="000000"/>
                </a:solidFill>
                <a:ea typeface="Tahoma" panose="020B0604030504040204" pitchFamily="34" charset="0"/>
                <a:cs typeface="Tahoma" panose="020B0604030504040204" pitchFamily="34" charset="0"/>
              </a:rPr>
              <a:t>5. Attack 1: Sign/Encrypt Confusion</a:t>
            </a:r>
          </a:p>
          <a:p>
            <a:pPr marL="0" indent="0">
              <a:buNone/>
            </a:pPr>
            <a:r>
              <a:rPr lang="en-US" sz="2400" dirty="0">
                <a:solidFill>
                  <a:srgbClr val="000000"/>
                </a:solidFill>
                <a:ea typeface="Tahoma" panose="020B0604030504040204" pitchFamily="34" charset="0"/>
                <a:cs typeface="Tahoma" panose="020B0604030504040204" pitchFamily="34" charset="0"/>
              </a:rPr>
              <a:t>6. JWS Serialization Types and Syntax </a:t>
            </a:r>
          </a:p>
          <a:p>
            <a:pPr marL="0" indent="0">
              <a:buNone/>
            </a:pPr>
            <a:r>
              <a:rPr lang="en-US" sz="2400" dirty="0">
                <a:solidFill>
                  <a:srgbClr val="000000"/>
                </a:solidFill>
                <a:ea typeface="Tahoma" panose="020B0604030504040204" pitchFamily="34" charset="0"/>
                <a:cs typeface="Tahoma" panose="020B0604030504040204" pitchFamily="34" charset="0"/>
              </a:rPr>
              <a:t>7. Attack 2: Polyglot Token</a:t>
            </a:r>
          </a:p>
          <a:p>
            <a:pPr marL="0" indent="0">
              <a:buNone/>
            </a:pPr>
            <a:r>
              <a:rPr lang="en-US" sz="2400" dirty="0">
                <a:solidFill>
                  <a:srgbClr val="000000"/>
                </a:solidFill>
                <a:ea typeface="Tahoma" panose="020B0604030504040204" pitchFamily="34" charset="0"/>
                <a:cs typeface="Tahoma" panose="020B0604030504040204" pitchFamily="34" charset="0"/>
              </a:rPr>
              <a:t>8. Deep Dive into Password-Based Authenticated Encryption (JWE w/ PBES2)</a:t>
            </a:r>
          </a:p>
          <a:p>
            <a:pPr marL="0" indent="0">
              <a:buNone/>
            </a:pPr>
            <a:r>
              <a:rPr lang="en-US" sz="2400" dirty="0">
                <a:solidFill>
                  <a:srgbClr val="000000"/>
                </a:solidFill>
                <a:ea typeface="Tahoma" panose="020B0604030504040204" pitchFamily="34" charset="0"/>
                <a:cs typeface="Tahoma" panose="020B0604030504040204" pitchFamily="34" charset="0"/>
              </a:rPr>
              <a:t>9. Attack 3: Billion Hashes Attack</a:t>
            </a:r>
          </a:p>
        </p:txBody>
      </p:sp>
    </p:spTree>
    <p:extLst>
      <p:ext uri="{BB962C8B-B14F-4D97-AF65-F5344CB8AC3E}">
        <p14:creationId xmlns:p14="http://schemas.microsoft.com/office/powerpoint/2010/main" val="1288152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2: Polyglot Token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solidFill>
                <a:srgbClr val="000000"/>
              </a:solidFill>
            </a:endParaRPr>
          </a:p>
        </p:txBody>
      </p:sp>
      <p:sp>
        <p:nvSpPr>
          <p:cNvPr id="13" name="TextBox 12">
            <a:extLst>
              <a:ext uri="{FF2B5EF4-FFF2-40B4-BE49-F238E27FC236}">
                <a16:creationId xmlns:a16="http://schemas.microsoft.com/office/drawing/2014/main" id="{0AC4CE11-C622-DDAC-6AC0-0C299B05014A}"/>
              </a:ext>
            </a:extLst>
          </p:cNvPr>
          <p:cNvSpPr txBox="1"/>
          <p:nvPr/>
        </p:nvSpPr>
        <p:spPr>
          <a:xfrm>
            <a:off x="3087146" y="2684478"/>
            <a:ext cx="6753139" cy="677108"/>
          </a:xfrm>
          <a:prstGeom prst="rect">
            <a:avLst/>
          </a:prstGeom>
          <a:noFill/>
        </p:spPr>
        <p:txBody>
          <a:bodyPr wrap="square" rtlCol="0">
            <a:spAutoFit/>
          </a:bodyPr>
          <a:lstStyle/>
          <a:p>
            <a:r>
              <a:rPr lang="en-US" sz="2000" dirty="0">
                <a:solidFill>
                  <a:srgbClr val="000000"/>
                </a:solidFill>
              </a:rPr>
              <a:t>Let’s say we have an authentic JWT in a Compact Format.</a:t>
            </a:r>
          </a:p>
          <a:p>
            <a:endParaRPr lang="en-US" dirty="0">
              <a:solidFill>
                <a:srgbClr val="000000"/>
              </a:solidFill>
            </a:endParaRPr>
          </a:p>
        </p:txBody>
      </p:sp>
      <p:pic>
        <p:nvPicPr>
          <p:cNvPr id="7" name="Picture 6">
            <a:extLst>
              <a:ext uri="{FF2B5EF4-FFF2-40B4-BE49-F238E27FC236}">
                <a16:creationId xmlns:a16="http://schemas.microsoft.com/office/drawing/2014/main" id="{95CFA7CF-35FE-E785-BEAE-62725F099EBA}"/>
              </a:ext>
            </a:extLst>
          </p:cNvPr>
          <p:cNvPicPr>
            <a:picLocks noChangeAspect="1"/>
          </p:cNvPicPr>
          <p:nvPr/>
        </p:nvPicPr>
        <p:blipFill>
          <a:blip r:embed="rId2"/>
          <a:stretch>
            <a:fillRect/>
          </a:stretch>
        </p:blipFill>
        <p:spPr>
          <a:xfrm>
            <a:off x="2646248" y="3331542"/>
            <a:ext cx="7697378" cy="2850558"/>
          </a:xfrm>
          <a:prstGeom prst="rect">
            <a:avLst/>
          </a:prstGeom>
        </p:spPr>
      </p:pic>
    </p:spTree>
    <p:extLst>
      <p:ext uri="{BB962C8B-B14F-4D97-AF65-F5344CB8AC3E}">
        <p14:creationId xmlns:p14="http://schemas.microsoft.com/office/powerpoint/2010/main" val="1321737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2: Polyglot Token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solidFill>
                <a:srgbClr val="000000"/>
              </a:solidFill>
            </a:endParaRPr>
          </a:p>
        </p:txBody>
      </p:sp>
      <p:pic>
        <p:nvPicPr>
          <p:cNvPr id="4" name="Picture 3">
            <a:extLst>
              <a:ext uri="{FF2B5EF4-FFF2-40B4-BE49-F238E27FC236}">
                <a16:creationId xmlns:a16="http://schemas.microsoft.com/office/drawing/2014/main" id="{6789536D-D1BF-0D75-08E6-AACC24109130}"/>
              </a:ext>
            </a:extLst>
          </p:cNvPr>
          <p:cNvPicPr>
            <a:picLocks noChangeAspect="1"/>
          </p:cNvPicPr>
          <p:nvPr/>
        </p:nvPicPr>
        <p:blipFill>
          <a:blip r:embed="rId2"/>
          <a:stretch>
            <a:fillRect/>
          </a:stretch>
        </p:blipFill>
        <p:spPr>
          <a:xfrm>
            <a:off x="1939273" y="3523941"/>
            <a:ext cx="8646896" cy="2994305"/>
          </a:xfrm>
          <a:prstGeom prst="rect">
            <a:avLst/>
          </a:prstGeom>
        </p:spPr>
      </p:pic>
      <p:sp>
        <p:nvSpPr>
          <p:cNvPr id="13" name="TextBox 12">
            <a:extLst>
              <a:ext uri="{FF2B5EF4-FFF2-40B4-BE49-F238E27FC236}">
                <a16:creationId xmlns:a16="http://schemas.microsoft.com/office/drawing/2014/main" id="{0AC4CE11-C622-DDAC-6AC0-0C299B05014A}"/>
              </a:ext>
            </a:extLst>
          </p:cNvPr>
          <p:cNvSpPr txBox="1"/>
          <p:nvPr/>
        </p:nvSpPr>
        <p:spPr>
          <a:xfrm>
            <a:off x="2038525" y="2701256"/>
            <a:ext cx="9378892" cy="984885"/>
          </a:xfrm>
          <a:prstGeom prst="rect">
            <a:avLst/>
          </a:prstGeom>
          <a:noFill/>
        </p:spPr>
        <p:txBody>
          <a:bodyPr wrap="square" rtlCol="0">
            <a:spAutoFit/>
          </a:bodyPr>
          <a:lstStyle/>
          <a:p>
            <a:r>
              <a:rPr lang="en-US" sz="2000" dirty="0">
                <a:solidFill>
                  <a:srgbClr val="000000"/>
                </a:solidFill>
              </a:rPr>
              <a:t>And we convert our Compact JWS to Flattened JSON JWS. But, we also add an additional JSON key (the header of the JWS) and a modified payload. </a:t>
            </a:r>
          </a:p>
          <a:p>
            <a:endParaRPr lang="en-US" dirty="0">
              <a:solidFill>
                <a:srgbClr val="000000"/>
              </a:solidFill>
            </a:endParaRPr>
          </a:p>
        </p:txBody>
      </p:sp>
      <p:sp>
        <p:nvSpPr>
          <p:cNvPr id="5" name="Arrow: Down 4">
            <a:extLst>
              <a:ext uri="{FF2B5EF4-FFF2-40B4-BE49-F238E27FC236}">
                <a16:creationId xmlns:a16="http://schemas.microsoft.com/office/drawing/2014/main" id="{B44788CE-B103-EB15-E2C1-B466BD6E182A}"/>
              </a:ext>
            </a:extLst>
          </p:cNvPr>
          <p:cNvSpPr/>
          <p:nvPr/>
        </p:nvSpPr>
        <p:spPr>
          <a:xfrm rot="13206028">
            <a:off x="9322230" y="4663661"/>
            <a:ext cx="419450" cy="812162"/>
          </a:xfrm>
          <a:prstGeom prst="downArrow">
            <a:avLst/>
          </a:prstGeom>
          <a:solidFill>
            <a:schemeClr val="bg1"/>
          </a:solidFill>
          <a:ln w="28575">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B3CA8B-F144-5CA3-3E4E-55B3F9B80C63}"/>
              </a:ext>
            </a:extLst>
          </p:cNvPr>
          <p:cNvSpPr txBox="1"/>
          <p:nvPr/>
        </p:nvSpPr>
        <p:spPr>
          <a:xfrm>
            <a:off x="9932566" y="3951215"/>
            <a:ext cx="1780744" cy="1169551"/>
          </a:xfrm>
          <a:prstGeom prst="rect">
            <a:avLst/>
          </a:prstGeom>
          <a:noFill/>
        </p:spPr>
        <p:txBody>
          <a:bodyPr wrap="none" rtlCol="0">
            <a:spAutoFit/>
          </a:bodyPr>
          <a:lstStyle/>
          <a:p>
            <a:r>
              <a:rPr lang="en-US" sz="1400" dirty="0">
                <a:solidFill>
                  <a:srgbClr val="CC9900"/>
                </a:solidFill>
              </a:rPr>
              <a:t>{</a:t>
            </a:r>
          </a:p>
          <a:p>
            <a:r>
              <a:rPr lang="en-US" sz="1400" dirty="0">
                <a:solidFill>
                  <a:srgbClr val="CC9900"/>
                </a:solidFill>
              </a:rPr>
              <a:t>  "sub": "10000000",</a:t>
            </a:r>
          </a:p>
          <a:p>
            <a:r>
              <a:rPr lang="en-US" sz="1400" dirty="0">
                <a:solidFill>
                  <a:srgbClr val="CC9900"/>
                </a:solidFill>
              </a:rPr>
              <a:t>  "name": "Admin",</a:t>
            </a:r>
          </a:p>
          <a:p>
            <a:r>
              <a:rPr lang="en-US" sz="1400" dirty="0">
                <a:solidFill>
                  <a:srgbClr val="CC9900"/>
                </a:solidFill>
              </a:rPr>
              <a:t>  "exp": 1911010691</a:t>
            </a:r>
          </a:p>
          <a:p>
            <a:r>
              <a:rPr lang="en-US" sz="1400" dirty="0">
                <a:solidFill>
                  <a:srgbClr val="CC9900"/>
                </a:solidFill>
              </a:rPr>
              <a:t>}</a:t>
            </a:r>
          </a:p>
        </p:txBody>
      </p:sp>
    </p:spTree>
    <p:extLst>
      <p:ext uri="{BB962C8B-B14F-4D97-AF65-F5344CB8AC3E}">
        <p14:creationId xmlns:p14="http://schemas.microsoft.com/office/powerpoint/2010/main" val="269244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2: Polyglot Token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solidFill>
                <a:srgbClr val="000000"/>
              </a:solidFill>
            </a:endParaRPr>
          </a:p>
        </p:txBody>
      </p:sp>
      <p:pic>
        <p:nvPicPr>
          <p:cNvPr id="14" name="Picture 13">
            <a:extLst>
              <a:ext uri="{FF2B5EF4-FFF2-40B4-BE49-F238E27FC236}">
                <a16:creationId xmlns:a16="http://schemas.microsoft.com/office/drawing/2014/main" id="{81A8B6C5-8E82-D833-9866-FBEB65499638}"/>
              </a:ext>
            </a:extLst>
          </p:cNvPr>
          <p:cNvPicPr>
            <a:picLocks noChangeAspect="1"/>
          </p:cNvPicPr>
          <p:nvPr/>
        </p:nvPicPr>
        <p:blipFill>
          <a:blip r:embed="rId2"/>
          <a:stretch>
            <a:fillRect/>
          </a:stretch>
        </p:blipFill>
        <p:spPr>
          <a:xfrm>
            <a:off x="2425834" y="2532201"/>
            <a:ext cx="8605688" cy="3990720"/>
          </a:xfrm>
          <a:prstGeom prst="rect">
            <a:avLst/>
          </a:prstGeom>
        </p:spPr>
      </p:pic>
    </p:spTree>
    <p:extLst>
      <p:ext uri="{BB962C8B-B14F-4D97-AF65-F5344CB8AC3E}">
        <p14:creationId xmlns:p14="http://schemas.microsoft.com/office/powerpoint/2010/main" val="1295475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2: Polyglot Token</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solidFill>
                <a:srgbClr val="000000"/>
              </a:solidFill>
            </a:endParaRPr>
          </a:p>
        </p:txBody>
      </p:sp>
      <p:pic>
        <p:nvPicPr>
          <p:cNvPr id="6" name="Picture 5">
            <a:extLst>
              <a:ext uri="{FF2B5EF4-FFF2-40B4-BE49-F238E27FC236}">
                <a16:creationId xmlns:a16="http://schemas.microsoft.com/office/drawing/2014/main" id="{C8C46767-6AF1-C3F0-C159-43096F94D5D5}"/>
              </a:ext>
            </a:extLst>
          </p:cNvPr>
          <p:cNvPicPr>
            <a:picLocks noChangeAspect="1"/>
          </p:cNvPicPr>
          <p:nvPr/>
        </p:nvPicPr>
        <p:blipFill>
          <a:blip r:embed="rId2"/>
          <a:stretch>
            <a:fillRect/>
          </a:stretch>
        </p:blipFill>
        <p:spPr>
          <a:xfrm>
            <a:off x="1454091" y="2526414"/>
            <a:ext cx="10737909" cy="4013293"/>
          </a:xfrm>
          <a:prstGeom prst="rect">
            <a:avLst/>
          </a:prstGeom>
        </p:spPr>
      </p:pic>
    </p:spTree>
    <p:extLst>
      <p:ext uri="{BB962C8B-B14F-4D97-AF65-F5344CB8AC3E}">
        <p14:creationId xmlns:p14="http://schemas.microsoft.com/office/powerpoint/2010/main" val="44325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60523C8-BA20-C399-E1DD-88AD010F9447}"/>
              </a:ext>
            </a:extLst>
          </p:cNvPr>
          <p:cNvSpPr/>
          <p:nvPr/>
        </p:nvSpPr>
        <p:spPr>
          <a:xfrm>
            <a:off x="585003" y="1492298"/>
            <a:ext cx="11000193" cy="3918858"/>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Attack 3:</a:t>
            </a:r>
            <a:endParaRPr lang="en-US" sz="6000" dirty="0"/>
          </a:p>
          <a:p>
            <a:pPr algn="ctr"/>
            <a:r>
              <a:rPr lang="en-US" sz="6000" dirty="0"/>
              <a:t>Billion Hashes</a:t>
            </a:r>
          </a:p>
        </p:txBody>
      </p:sp>
      <p:sp>
        <p:nvSpPr>
          <p:cNvPr id="38" name="Title 1">
            <a:extLst>
              <a:ext uri="{FF2B5EF4-FFF2-40B4-BE49-F238E27FC236}">
                <a16:creationId xmlns:a16="http://schemas.microsoft.com/office/drawing/2014/main" id="{6367308B-8854-18E4-D941-32D81EDD7F05}"/>
              </a:ext>
            </a:extLst>
          </p:cNvPr>
          <p:cNvSpPr txBox="1">
            <a:spLocks/>
          </p:cNvSpPr>
          <p:nvPr/>
        </p:nvSpPr>
        <p:spPr>
          <a:xfrm>
            <a:off x="0" y="552000"/>
            <a:ext cx="12192000" cy="884914"/>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2"/>
                </a:solidFill>
                <a:latin typeface="+mj-lt"/>
                <a:ea typeface="+mj-ea"/>
                <a:cs typeface="+mj-cs"/>
              </a:defRPr>
            </a:lvl1pPr>
          </a:lstStyle>
          <a:p>
            <a:pPr algn="ctr"/>
            <a:endParaRPr lang="en-ZA" sz="6000" dirty="0">
              <a:solidFill>
                <a:schemeClr val="bg1"/>
              </a:solidFill>
            </a:endParaRPr>
          </a:p>
        </p:txBody>
      </p:sp>
    </p:spTree>
    <p:extLst>
      <p:ext uri="{BB962C8B-B14F-4D97-AF65-F5344CB8AC3E}">
        <p14:creationId xmlns:p14="http://schemas.microsoft.com/office/powerpoint/2010/main" val="3784425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0887526" y="757137"/>
            <a:ext cx="1304474" cy="1659371"/>
          </a:xfrm>
          <a:prstGeom prst="rect">
            <a:avLst/>
          </a:prstGeom>
          <a:solidFill>
            <a:srgbClr val="D63AFF"/>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721453" y="868680"/>
            <a:ext cx="11274804" cy="1434906"/>
          </a:xfrm>
        </p:spPr>
        <p:txBody>
          <a:bodyPr>
            <a:normAutofit/>
          </a:bodyPr>
          <a:lstStyle/>
          <a:p>
            <a:r>
              <a:rPr lang="en-US" sz="4800" dirty="0"/>
              <a:t>Authenticated Encryption Algorithms</a:t>
            </a:r>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 Placeholder 3">
            <a:extLst>
              <a:ext uri="{FF2B5EF4-FFF2-40B4-BE49-F238E27FC236}">
                <a16:creationId xmlns:a16="http://schemas.microsoft.com/office/drawing/2014/main" id="{0ED13CAB-D711-1C0A-67BC-F4AF01B0240B}"/>
              </a:ext>
            </a:extLst>
          </p:cNvPr>
          <p:cNvSpPr txBox="1">
            <a:spLocks/>
          </p:cNvSpPr>
          <p:nvPr/>
        </p:nvSpPr>
        <p:spPr>
          <a:xfrm>
            <a:off x="1510018" y="2516697"/>
            <a:ext cx="2902591" cy="4024061"/>
          </a:xfrm>
          <a:prstGeom prst="rect">
            <a:avLst/>
          </a:prstGeom>
        </p:spPr>
        <p:txBody>
          <a:bodyPr vert="horz" lIns="91440" tIns="45720" rIns="91440" bIns="45720" rtlCol="0" anchor="ctr" anchorCtr="0">
            <a:noAutofit/>
          </a:bodyPr>
          <a:lstStyle>
            <a:lvl1pPr marL="342900" indent="-342900" algn="l" defTabSz="914400" rtl="0" eaLnBrk="1" latinLnBrk="0" hangingPunct="1">
              <a:lnSpc>
                <a:spcPct val="90000"/>
              </a:lnSpc>
              <a:spcBef>
                <a:spcPts val="1200"/>
              </a:spcBef>
              <a:buClr>
                <a:schemeClr val="accent1"/>
              </a:buClr>
              <a:buFont typeface="Arial" panose="020B0604020202020204" pitchFamily="34" charset="0"/>
              <a:buChar char="•"/>
              <a:defRPr sz="2200" kern="1200" cap="none" spc="0" baseline="0">
                <a:solidFill>
                  <a:schemeClr val="bg2"/>
                </a:solidFill>
                <a:latin typeface="+mn-lt"/>
                <a:ea typeface="+mn-ea"/>
                <a:cs typeface="+mn-cs"/>
              </a:defRPr>
            </a:lvl1pPr>
            <a:lvl2pPr marL="7429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800" kern="1200">
                <a:solidFill>
                  <a:schemeClr val="bg2"/>
                </a:solidFill>
                <a:latin typeface="+mn-lt"/>
                <a:ea typeface="+mn-ea"/>
                <a:cs typeface="+mn-cs"/>
              </a:defRPr>
            </a:lvl2pPr>
            <a:lvl3pPr marL="12001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600" kern="1200">
                <a:solidFill>
                  <a:schemeClr val="bg2"/>
                </a:solidFill>
                <a:latin typeface="+mn-lt"/>
                <a:ea typeface="+mn-ea"/>
                <a:cs typeface="+mn-cs"/>
              </a:defRPr>
            </a:lvl3pPr>
            <a:lvl4pPr marL="16573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4pPr>
            <a:lvl5pPr marL="21145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In JWEs, the "alg" (Algorithm) Header Parameter identifies the cryptographic algorithm used to encrypt or determine the value of the CEK.</a:t>
            </a:r>
          </a:p>
        </p:txBody>
      </p:sp>
      <p:graphicFrame>
        <p:nvGraphicFramePr>
          <p:cNvPr id="7" name="Table 6">
            <a:extLst>
              <a:ext uri="{FF2B5EF4-FFF2-40B4-BE49-F238E27FC236}">
                <a16:creationId xmlns:a16="http://schemas.microsoft.com/office/drawing/2014/main" id="{F78C07D6-D0BF-15A6-F182-33F5C4212807}"/>
              </a:ext>
            </a:extLst>
          </p:cNvPr>
          <p:cNvGraphicFramePr>
            <a:graphicFrameLocks noGrp="1"/>
          </p:cNvGraphicFramePr>
          <p:nvPr>
            <p:extLst>
              <p:ext uri="{D42A27DB-BD31-4B8C-83A1-F6EECF244321}">
                <p14:modId xmlns:p14="http://schemas.microsoft.com/office/powerpoint/2010/main" val="87020373"/>
              </p:ext>
            </p:extLst>
          </p:nvPr>
        </p:nvGraphicFramePr>
        <p:xfrm>
          <a:off x="4516659" y="2963419"/>
          <a:ext cx="6533611" cy="3261360"/>
        </p:xfrm>
        <a:graphic>
          <a:graphicData uri="http://schemas.openxmlformats.org/drawingml/2006/table">
            <a:tbl>
              <a:tblPr firstRow="1" bandRow="1">
                <a:tableStyleId>{9DCAF9ED-07DC-4A11-8D7F-57B35C25682E}</a:tableStyleId>
              </a:tblPr>
              <a:tblGrid>
                <a:gridCol w="2464951">
                  <a:extLst>
                    <a:ext uri="{9D8B030D-6E8A-4147-A177-3AD203B41FA5}">
                      <a16:colId xmlns:a16="http://schemas.microsoft.com/office/drawing/2014/main" val="1137806198"/>
                    </a:ext>
                  </a:extLst>
                </a:gridCol>
                <a:gridCol w="1954635">
                  <a:extLst>
                    <a:ext uri="{9D8B030D-6E8A-4147-A177-3AD203B41FA5}">
                      <a16:colId xmlns:a16="http://schemas.microsoft.com/office/drawing/2014/main" val="1923507949"/>
                    </a:ext>
                  </a:extLst>
                </a:gridCol>
                <a:gridCol w="2114025">
                  <a:extLst>
                    <a:ext uri="{9D8B030D-6E8A-4147-A177-3AD203B41FA5}">
                      <a16:colId xmlns:a16="http://schemas.microsoft.com/office/drawing/2014/main" val="928708492"/>
                    </a:ext>
                  </a:extLst>
                </a:gridCol>
              </a:tblGrid>
              <a:tr h="212842">
                <a:tc>
                  <a:txBody>
                    <a:bodyPr/>
                    <a:lstStyle/>
                    <a:p>
                      <a:pPr algn="ctr" rtl="0" fontAlgn="ctr"/>
                      <a:r>
                        <a:rPr lang="en-US" sz="1100" b="1" u="none" strike="noStrike">
                          <a:solidFill>
                            <a:srgbClr val="FFFFFF"/>
                          </a:solidFill>
                          <a:effectLst/>
                        </a:rPr>
                        <a:t>Public / private key encryption</a:t>
                      </a:r>
                      <a:endParaRPr lang="en-US" sz="1100" b="1" i="0" u="none" strike="noStrike">
                        <a:solidFill>
                          <a:srgbClr val="FFFFFF"/>
                        </a:solidFill>
                        <a:effectLst/>
                        <a:latin typeface="Arial" panose="020B0604020202020204" pitchFamily="34" charset="0"/>
                      </a:endParaRPr>
                    </a:p>
                  </a:txBody>
                  <a:tcPr marL="0" marR="0" marT="0" marB="0" anchor="ctr"/>
                </a:tc>
                <a:tc>
                  <a:txBody>
                    <a:bodyPr/>
                    <a:lstStyle/>
                    <a:p>
                      <a:pPr algn="ctr" rtl="0" fontAlgn="ctr"/>
                      <a:r>
                        <a:rPr lang="en-US" sz="1100" b="1" u="none" strike="noStrike">
                          <a:solidFill>
                            <a:srgbClr val="FFFFFF"/>
                          </a:solidFill>
                          <a:effectLst/>
                        </a:rPr>
                        <a:t>Secret (shared) key encryption</a:t>
                      </a:r>
                      <a:endParaRPr lang="en-US" sz="1100" b="1" i="0" u="none" strike="noStrike">
                        <a:solidFill>
                          <a:srgbClr val="FFFFFF"/>
                        </a:solidFill>
                        <a:effectLst/>
                        <a:latin typeface="Arial" panose="020B0604020202020204" pitchFamily="34" charset="0"/>
                      </a:endParaRPr>
                    </a:p>
                  </a:txBody>
                  <a:tcPr marL="0" marR="0" marT="0" marB="0" anchor="ctr"/>
                </a:tc>
                <a:tc>
                  <a:txBody>
                    <a:bodyPr/>
                    <a:lstStyle/>
                    <a:p>
                      <a:pPr algn="ctr" rtl="0" fontAlgn="ctr"/>
                      <a:r>
                        <a:rPr lang="en-US" sz="1100" b="1" u="none" strike="noStrike" dirty="0">
                          <a:solidFill>
                            <a:srgbClr val="FFFFFF"/>
                          </a:solidFill>
                          <a:effectLst/>
                        </a:rPr>
                        <a:t>Password based encryption</a:t>
                      </a:r>
                      <a:endParaRPr lang="en-US" sz="1100" b="1" i="0" u="none" strike="noStrike" dirty="0">
                        <a:solidFill>
                          <a:srgbClr val="FFFFFF"/>
                        </a:solidFill>
                        <a:effectLst/>
                        <a:latin typeface="Arial" panose="020B0604020202020204" pitchFamily="34" charset="0"/>
                      </a:endParaRPr>
                    </a:p>
                  </a:txBody>
                  <a:tcPr marL="0" marR="0" marT="0" marB="0" anchor="ctr"/>
                </a:tc>
                <a:extLst>
                  <a:ext uri="{0D108BD9-81ED-4DB2-BD59-A6C34878D82A}">
                    <a16:rowId xmlns:a16="http://schemas.microsoft.com/office/drawing/2014/main" val="3939693828"/>
                  </a:ext>
                </a:extLst>
              </a:tr>
              <a:tr h="1090392">
                <a:tc>
                  <a:txBody>
                    <a:bodyPr/>
                    <a:lstStyle/>
                    <a:p>
                      <a:pPr algn="l" rtl="0" fontAlgn="ctr"/>
                      <a:r>
                        <a:rPr lang="en-US" sz="1200" b="0" u="none" strike="noStrike" dirty="0">
                          <a:solidFill>
                            <a:srgbClr val="000000"/>
                          </a:solidFill>
                          <a:effectLst/>
                        </a:rPr>
                        <a:t> RSA: </a:t>
                      </a:r>
                      <a:br>
                        <a:rPr lang="en-US" sz="1200" b="0" u="none" strike="noStrike" dirty="0">
                          <a:solidFill>
                            <a:srgbClr val="000000"/>
                          </a:solidFill>
                          <a:effectLst/>
                        </a:rPr>
                      </a:br>
                      <a:r>
                        <a:rPr lang="en-US" sz="1200" b="0" u="none" strike="noStrike" dirty="0">
                          <a:solidFill>
                            <a:srgbClr val="000000"/>
                          </a:solidFill>
                          <a:effectLst/>
                        </a:rPr>
                        <a:t>   • RSA OAEP:</a:t>
                      </a:r>
                      <a:br>
                        <a:rPr lang="en-US" sz="1200" b="0" u="none" strike="noStrike" dirty="0">
                          <a:solidFill>
                            <a:srgbClr val="000000"/>
                          </a:solidFill>
                          <a:effectLst/>
                        </a:rPr>
                      </a:br>
                      <a:r>
                        <a:rPr lang="en-US" sz="1200" b="0" u="none" strike="noStrike" dirty="0">
                          <a:solidFill>
                            <a:srgbClr val="000000"/>
                          </a:solidFill>
                          <a:effectLst/>
                        </a:rPr>
                        <a:t>     • RSA-OAEP</a:t>
                      </a:r>
                      <a:br>
                        <a:rPr lang="en-US" sz="1200" b="0" u="none" strike="noStrike" dirty="0">
                          <a:solidFill>
                            <a:srgbClr val="000000"/>
                          </a:solidFill>
                          <a:effectLst/>
                        </a:rPr>
                      </a:br>
                      <a:r>
                        <a:rPr lang="en-US" sz="1200" b="0" u="none" strike="noStrike" dirty="0">
                          <a:solidFill>
                            <a:srgbClr val="000000"/>
                          </a:solidFill>
                          <a:effectLst/>
                        </a:rPr>
                        <a:t>     • RSA-OAEP-256</a:t>
                      </a:r>
                      <a:br>
                        <a:rPr lang="en-US" sz="1200" b="0" u="none" strike="noStrike" dirty="0">
                          <a:solidFill>
                            <a:srgbClr val="000000"/>
                          </a:solidFill>
                          <a:effectLst/>
                        </a:rPr>
                      </a:br>
                      <a:r>
                        <a:rPr lang="en-US" sz="1200" b="0" u="none" strike="noStrike" dirty="0">
                          <a:solidFill>
                            <a:srgbClr val="000000"/>
                          </a:solidFill>
                          <a:effectLst/>
                        </a:rPr>
                        <a:t>   • RSA PKCS #1:</a:t>
                      </a:r>
                      <a:br>
                        <a:rPr lang="en-US" sz="1200" b="0" u="none" strike="noStrike" dirty="0">
                          <a:solidFill>
                            <a:srgbClr val="000000"/>
                          </a:solidFill>
                          <a:effectLst/>
                        </a:rPr>
                      </a:br>
                      <a:r>
                        <a:rPr lang="en-US" sz="1200" b="0" u="none" strike="noStrike" dirty="0">
                          <a:solidFill>
                            <a:srgbClr val="000000"/>
                          </a:solidFill>
                          <a:effectLst/>
                        </a:rPr>
                        <a:t>     • RSA1_5 (deprecated)</a:t>
                      </a:r>
                      <a:endParaRPr lang="en-US" sz="1200" b="0" i="0" u="none" strike="noStrike" dirty="0">
                        <a:solidFill>
                          <a:srgbClr val="000000"/>
                        </a:solidFill>
                        <a:effectLst/>
                        <a:latin typeface="Arial" panose="020B0604020202020204" pitchFamily="34" charset="0"/>
                      </a:endParaRPr>
                    </a:p>
                  </a:txBody>
                  <a:tcPr marL="0" marR="0" marT="0" marB="0" anchor="ctr"/>
                </a:tc>
                <a:tc>
                  <a:txBody>
                    <a:bodyPr/>
                    <a:lstStyle/>
                    <a:p>
                      <a:pPr algn="l" rtl="0" fontAlgn="ctr"/>
                      <a:r>
                        <a:rPr lang="en-US" sz="1200" b="0" u="none" strike="noStrike" dirty="0">
                          <a:solidFill>
                            <a:srgbClr val="000000"/>
                          </a:solidFill>
                          <a:effectLst/>
                        </a:rPr>
                        <a:t> Direct AES encryption:</a:t>
                      </a:r>
                      <a:br>
                        <a:rPr lang="en-US" sz="1200" b="0" u="none" strike="noStrike" dirty="0">
                          <a:solidFill>
                            <a:srgbClr val="000000"/>
                          </a:solidFill>
                          <a:effectLst/>
                        </a:rPr>
                      </a:br>
                      <a:r>
                        <a:rPr lang="en-US" sz="1200" b="0" u="none" strike="noStrike" dirty="0">
                          <a:solidFill>
                            <a:srgbClr val="000000"/>
                          </a:solidFill>
                          <a:effectLst/>
                        </a:rPr>
                        <a:t>   • </a:t>
                      </a:r>
                      <a:r>
                        <a:rPr lang="en-US" sz="1200" b="0" u="none" strike="noStrike" dirty="0" err="1">
                          <a:solidFill>
                            <a:srgbClr val="000000"/>
                          </a:solidFill>
                          <a:effectLst/>
                        </a:rPr>
                        <a:t>dir</a:t>
                      </a:r>
                      <a:endParaRPr lang="en-US" sz="1200" b="0" i="0" u="none" strike="noStrike" dirty="0">
                        <a:solidFill>
                          <a:srgbClr val="000000"/>
                        </a:solidFill>
                        <a:effectLst/>
                        <a:latin typeface="Arial" panose="020B0604020202020204" pitchFamily="34" charset="0"/>
                      </a:endParaRPr>
                    </a:p>
                  </a:txBody>
                  <a:tcPr marL="0" marR="0" marT="0" marB="0" anchor="ctr"/>
                </a:tc>
                <a:tc>
                  <a:txBody>
                    <a:bodyPr/>
                    <a:lstStyle/>
                    <a:p>
                      <a:pPr algn="l" rtl="0" fontAlgn="ctr"/>
                      <a:r>
                        <a:rPr lang="en-US" sz="1200" b="0" u="none" strike="noStrike" dirty="0">
                          <a:solidFill>
                            <a:srgbClr val="000000"/>
                          </a:solidFill>
                          <a:effectLst/>
                        </a:rPr>
                        <a:t> </a:t>
                      </a:r>
                      <a:r>
                        <a:rPr lang="pl-PL" sz="1200" b="0" u="none" strike="noStrike" dirty="0">
                          <a:solidFill>
                            <a:srgbClr val="000000"/>
                          </a:solidFill>
                          <a:effectLst/>
                        </a:rPr>
                        <a:t>PBES2:</a:t>
                      </a:r>
                      <a:br>
                        <a:rPr lang="pl-PL" sz="1200" b="0" u="none" strike="noStrike" dirty="0">
                          <a:solidFill>
                            <a:srgbClr val="000000"/>
                          </a:solidFill>
                          <a:effectLst/>
                        </a:rPr>
                      </a:br>
                      <a:r>
                        <a:rPr lang="pl-PL" sz="1200" b="0" u="none" strike="noStrike" dirty="0">
                          <a:solidFill>
                            <a:srgbClr val="000000"/>
                          </a:solidFill>
                          <a:effectLst/>
                        </a:rPr>
                        <a:t>  </a:t>
                      </a:r>
                      <a:r>
                        <a:rPr lang="en-US" sz="1200" b="0" u="none" strike="noStrike" dirty="0">
                          <a:solidFill>
                            <a:srgbClr val="000000"/>
                          </a:solidFill>
                          <a:effectLst/>
                        </a:rPr>
                        <a:t> </a:t>
                      </a:r>
                      <a:r>
                        <a:rPr lang="pl-PL" sz="1200" b="0" u="none" strike="noStrike" dirty="0">
                          <a:solidFill>
                            <a:srgbClr val="000000"/>
                          </a:solidFill>
                          <a:effectLst/>
                        </a:rPr>
                        <a:t>• PBES2-HS256+A128KW</a:t>
                      </a:r>
                      <a:br>
                        <a:rPr lang="pl-PL" sz="1200" b="0" u="none" strike="noStrike" dirty="0">
                          <a:solidFill>
                            <a:srgbClr val="000000"/>
                          </a:solidFill>
                          <a:effectLst/>
                        </a:rPr>
                      </a:br>
                      <a:r>
                        <a:rPr lang="pl-PL" sz="1200" b="0" u="none" strike="noStrike" dirty="0">
                          <a:solidFill>
                            <a:srgbClr val="000000"/>
                          </a:solidFill>
                          <a:effectLst/>
                        </a:rPr>
                        <a:t> </a:t>
                      </a:r>
                      <a:r>
                        <a:rPr lang="en-US" sz="1200" b="0" u="none" strike="noStrike" dirty="0">
                          <a:solidFill>
                            <a:srgbClr val="000000"/>
                          </a:solidFill>
                          <a:effectLst/>
                        </a:rPr>
                        <a:t> </a:t>
                      </a:r>
                      <a:r>
                        <a:rPr lang="pl-PL" sz="1200" b="0" u="none" strike="noStrike" dirty="0">
                          <a:solidFill>
                            <a:srgbClr val="000000"/>
                          </a:solidFill>
                          <a:effectLst/>
                        </a:rPr>
                        <a:t> • PBES2-HS384+A192KW</a:t>
                      </a:r>
                      <a:br>
                        <a:rPr lang="pl-PL" sz="1200" b="0" u="none" strike="noStrike" dirty="0">
                          <a:solidFill>
                            <a:srgbClr val="000000"/>
                          </a:solidFill>
                          <a:effectLst/>
                        </a:rPr>
                      </a:br>
                      <a:r>
                        <a:rPr lang="pl-PL" sz="1200" b="0" u="none" strike="noStrike" dirty="0">
                          <a:solidFill>
                            <a:srgbClr val="000000"/>
                          </a:solidFill>
                          <a:effectLst/>
                        </a:rPr>
                        <a:t> </a:t>
                      </a:r>
                      <a:r>
                        <a:rPr lang="en-US" sz="1200" b="0" u="none" strike="noStrike" dirty="0">
                          <a:solidFill>
                            <a:srgbClr val="000000"/>
                          </a:solidFill>
                          <a:effectLst/>
                        </a:rPr>
                        <a:t> </a:t>
                      </a:r>
                      <a:r>
                        <a:rPr lang="pl-PL" sz="1200" b="0" u="none" strike="noStrike" dirty="0">
                          <a:solidFill>
                            <a:srgbClr val="000000"/>
                          </a:solidFill>
                          <a:effectLst/>
                        </a:rPr>
                        <a:t> • PBES2-HS512+A256KW</a:t>
                      </a:r>
                      <a:endParaRPr lang="pl-PL"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255666502"/>
                  </a:ext>
                </a:extLst>
              </a:tr>
              <a:tr h="1090392">
                <a:tc>
                  <a:txBody>
                    <a:bodyPr/>
                    <a:lstStyle/>
                    <a:p>
                      <a:pPr algn="l" rtl="0" fontAlgn="ctr"/>
                      <a:r>
                        <a:rPr lang="en-US" sz="1200" b="0" u="none" strike="noStrike" dirty="0">
                          <a:solidFill>
                            <a:srgbClr val="000000"/>
                          </a:solidFill>
                          <a:effectLst/>
                        </a:rPr>
                        <a:t> EC (Elliptic Curve):</a:t>
                      </a:r>
                      <a:br>
                        <a:rPr lang="en-US" sz="1200" b="0" u="none" strike="noStrike" dirty="0">
                          <a:solidFill>
                            <a:srgbClr val="000000"/>
                          </a:solidFill>
                          <a:effectLst/>
                        </a:rPr>
                      </a:br>
                      <a:r>
                        <a:rPr lang="en-US" sz="1200" b="0" u="none" strike="noStrike" dirty="0">
                          <a:solidFill>
                            <a:srgbClr val="000000"/>
                          </a:solidFill>
                          <a:effectLst/>
                        </a:rPr>
                        <a:t>   • ECDH-ES with EC or OKP key:</a:t>
                      </a:r>
                      <a:br>
                        <a:rPr lang="en-US" sz="1200" b="0" u="none" strike="noStrike" dirty="0">
                          <a:solidFill>
                            <a:srgbClr val="000000"/>
                          </a:solidFill>
                          <a:effectLst/>
                        </a:rPr>
                      </a:br>
                      <a:r>
                        <a:rPr lang="en-US" sz="1200" b="0" u="none" strike="noStrike" dirty="0">
                          <a:solidFill>
                            <a:srgbClr val="000000"/>
                          </a:solidFill>
                          <a:effectLst/>
                        </a:rPr>
                        <a:t>       • ECDH-ES</a:t>
                      </a:r>
                      <a:br>
                        <a:rPr lang="en-US" sz="1200" b="0" u="none" strike="noStrike" dirty="0">
                          <a:solidFill>
                            <a:srgbClr val="000000"/>
                          </a:solidFill>
                          <a:effectLst/>
                        </a:rPr>
                      </a:br>
                      <a:r>
                        <a:rPr lang="en-US" sz="1200" b="0" u="none" strike="noStrike" dirty="0">
                          <a:solidFill>
                            <a:srgbClr val="000000"/>
                          </a:solidFill>
                          <a:effectLst/>
                        </a:rPr>
                        <a:t>       • ECDH-ES+A128KW</a:t>
                      </a:r>
                      <a:br>
                        <a:rPr lang="en-US" sz="1200" b="0" u="none" strike="noStrike" dirty="0">
                          <a:solidFill>
                            <a:srgbClr val="000000"/>
                          </a:solidFill>
                          <a:effectLst/>
                        </a:rPr>
                      </a:br>
                      <a:r>
                        <a:rPr lang="en-US" sz="1200" b="0" u="none" strike="noStrike" dirty="0">
                          <a:solidFill>
                            <a:srgbClr val="000000"/>
                          </a:solidFill>
                          <a:effectLst/>
                        </a:rPr>
                        <a:t>       • ECDH-ES+A192KW</a:t>
                      </a:r>
                      <a:br>
                        <a:rPr lang="en-US" sz="1200" b="0" u="none" strike="noStrike" dirty="0">
                          <a:solidFill>
                            <a:srgbClr val="000000"/>
                          </a:solidFill>
                          <a:effectLst/>
                        </a:rPr>
                      </a:br>
                      <a:r>
                        <a:rPr lang="en-US" sz="1200" b="0" u="none" strike="noStrike" dirty="0">
                          <a:solidFill>
                            <a:srgbClr val="000000"/>
                          </a:solidFill>
                          <a:effectLst/>
                        </a:rPr>
                        <a:t>       • ECDH-ES+A256KW</a:t>
                      </a:r>
                      <a:endParaRPr lang="en-US" sz="1200" b="0" i="0" u="none" strike="noStrike" dirty="0">
                        <a:solidFill>
                          <a:srgbClr val="000000"/>
                        </a:solidFill>
                        <a:effectLst/>
                        <a:latin typeface="Arial" panose="020B0604020202020204" pitchFamily="34" charset="0"/>
                      </a:endParaRPr>
                    </a:p>
                  </a:txBody>
                  <a:tcPr marL="0" marR="0" marT="0" marB="0" anchor="ctr"/>
                </a:tc>
                <a:tc>
                  <a:txBody>
                    <a:bodyPr/>
                    <a:lstStyle/>
                    <a:p>
                      <a:pPr algn="l" rtl="0" fontAlgn="ctr"/>
                      <a:r>
                        <a:rPr lang="en-US" sz="1200" b="0" u="none" strike="noStrike" dirty="0">
                          <a:solidFill>
                            <a:srgbClr val="000000"/>
                          </a:solidFill>
                          <a:effectLst/>
                        </a:rPr>
                        <a:t> </a:t>
                      </a:r>
                      <a:r>
                        <a:rPr lang="pl-PL" sz="1200" b="0" u="none" strike="noStrike" dirty="0">
                          <a:solidFill>
                            <a:srgbClr val="000000"/>
                          </a:solidFill>
                          <a:effectLst/>
                        </a:rPr>
                        <a:t>AES key wrap:</a:t>
                      </a:r>
                      <a:br>
                        <a:rPr lang="pl-PL" sz="1200" b="0" u="none" strike="noStrike" dirty="0">
                          <a:solidFill>
                            <a:srgbClr val="000000"/>
                          </a:solidFill>
                          <a:effectLst/>
                        </a:rPr>
                      </a:br>
                      <a:r>
                        <a:rPr lang="pl-PL" sz="1200" b="0" u="none" strike="noStrike" dirty="0">
                          <a:solidFill>
                            <a:srgbClr val="000000"/>
                          </a:solidFill>
                          <a:effectLst/>
                        </a:rPr>
                        <a:t>  </a:t>
                      </a:r>
                      <a:r>
                        <a:rPr lang="en-US" sz="1200" b="0" u="none" strike="noStrike" dirty="0">
                          <a:solidFill>
                            <a:srgbClr val="000000"/>
                          </a:solidFill>
                          <a:effectLst/>
                        </a:rPr>
                        <a:t> </a:t>
                      </a:r>
                      <a:r>
                        <a:rPr lang="pl-PL" sz="1200" b="0" u="none" strike="noStrike" dirty="0">
                          <a:solidFill>
                            <a:srgbClr val="000000"/>
                          </a:solidFill>
                          <a:effectLst/>
                        </a:rPr>
                        <a:t>• A128KW</a:t>
                      </a:r>
                      <a:br>
                        <a:rPr lang="pl-PL" sz="1200" b="0" u="none" strike="noStrike" dirty="0">
                          <a:solidFill>
                            <a:srgbClr val="000000"/>
                          </a:solidFill>
                          <a:effectLst/>
                        </a:rPr>
                      </a:br>
                      <a:r>
                        <a:rPr lang="pl-PL" sz="1200" b="0" u="none" strike="noStrike" dirty="0">
                          <a:solidFill>
                            <a:srgbClr val="000000"/>
                          </a:solidFill>
                          <a:effectLst/>
                        </a:rPr>
                        <a:t>  </a:t>
                      </a:r>
                      <a:r>
                        <a:rPr lang="en-US" sz="1200" b="0" u="none" strike="noStrike" dirty="0">
                          <a:solidFill>
                            <a:srgbClr val="000000"/>
                          </a:solidFill>
                          <a:effectLst/>
                        </a:rPr>
                        <a:t> </a:t>
                      </a:r>
                      <a:r>
                        <a:rPr lang="pl-PL" sz="1200" b="0" u="none" strike="noStrike" dirty="0">
                          <a:solidFill>
                            <a:srgbClr val="000000"/>
                          </a:solidFill>
                          <a:effectLst/>
                        </a:rPr>
                        <a:t>• A192KW</a:t>
                      </a:r>
                      <a:br>
                        <a:rPr lang="pl-PL" sz="1200" b="0" u="none" strike="noStrike" dirty="0">
                          <a:solidFill>
                            <a:srgbClr val="000000"/>
                          </a:solidFill>
                          <a:effectLst/>
                        </a:rPr>
                      </a:br>
                      <a:r>
                        <a:rPr lang="pl-PL" sz="1200" b="0" u="none" strike="noStrike" dirty="0">
                          <a:solidFill>
                            <a:srgbClr val="000000"/>
                          </a:solidFill>
                          <a:effectLst/>
                        </a:rPr>
                        <a:t> </a:t>
                      </a:r>
                      <a:r>
                        <a:rPr lang="en-US" sz="1200" b="0" u="none" strike="noStrike" dirty="0">
                          <a:solidFill>
                            <a:srgbClr val="000000"/>
                          </a:solidFill>
                          <a:effectLst/>
                        </a:rPr>
                        <a:t> </a:t>
                      </a:r>
                      <a:r>
                        <a:rPr lang="pl-PL" sz="1200" b="0" u="none" strike="noStrike" dirty="0">
                          <a:solidFill>
                            <a:srgbClr val="000000"/>
                          </a:solidFill>
                          <a:effectLst/>
                        </a:rPr>
                        <a:t> • A256KW</a:t>
                      </a:r>
                      <a:endParaRPr lang="pl-PL" sz="1200" b="0" i="0" u="none" strike="noStrike" dirty="0">
                        <a:solidFill>
                          <a:srgbClr val="000000"/>
                        </a:solidFill>
                        <a:effectLst/>
                        <a:latin typeface="Arial" panose="020B0604020202020204" pitchFamily="34" charset="0"/>
                      </a:endParaRPr>
                    </a:p>
                  </a:txBody>
                  <a:tcPr marL="0" marR="0" marT="0" marB="0" anchor="ctr"/>
                </a:tc>
                <a:tc>
                  <a:txBody>
                    <a:bodyPr/>
                    <a:lstStyle/>
                    <a:p>
                      <a:pPr algn="l" fontAlgn="ctr"/>
                      <a:r>
                        <a:rPr lang="en-US" sz="1200" b="0" u="none" strike="noStrike" dirty="0">
                          <a:effectLst/>
                        </a:rPr>
                        <a:t> </a:t>
                      </a:r>
                      <a:endParaRPr lang="en-US" sz="1200" b="0" i="0" u="none" strike="noStrike" dirty="0">
                        <a:effectLst/>
                        <a:latin typeface="Arial" panose="020B0604020202020204" pitchFamily="34" charset="0"/>
                      </a:endParaRPr>
                    </a:p>
                  </a:txBody>
                  <a:tcPr marL="0" marR="0" marT="0" marB="0" anchor="ctr"/>
                </a:tc>
                <a:extLst>
                  <a:ext uri="{0D108BD9-81ED-4DB2-BD59-A6C34878D82A}">
                    <a16:rowId xmlns:a16="http://schemas.microsoft.com/office/drawing/2014/main" val="2632051486"/>
                  </a:ext>
                </a:extLst>
              </a:tr>
              <a:tr h="717840">
                <a:tc>
                  <a:txBody>
                    <a:bodyPr/>
                    <a:lstStyle/>
                    <a:p>
                      <a:pPr algn="l" fontAlgn="ctr"/>
                      <a:r>
                        <a:rPr lang="en-US" sz="1200" b="0" u="none" strike="noStrike">
                          <a:effectLst/>
                        </a:rPr>
                        <a:t> </a:t>
                      </a:r>
                      <a:endParaRPr lang="en-US" sz="1200" b="0" i="0" u="none" strike="noStrike">
                        <a:effectLst/>
                        <a:latin typeface="Arial" panose="020B0604020202020204" pitchFamily="34" charset="0"/>
                      </a:endParaRPr>
                    </a:p>
                  </a:txBody>
                  <a:tcPr marL="0" marR="0" marT="0" marB="0" anchor="ctr"/>
                </a:tc>
                <a:tc>
                  <a:txBody>
                    <a:bodyPr/>
                    <a:lstStyle/>
                    <a:p>
                      <a:pPr algn="l" rtl="0" fontAlgn="ctr"/>
                      <a:r>
                        <a:rPr lang="en-US" sz="1200" b="0" u="none" strike="noStrike" dirty="0">
                          <a:solidFill>
                            <a:srgbClr val="000000"/>
                          </a:solidFill>
                          <a:effectLst/>
                        </a:rPr>
                        <a:t> AES GCM key encryption:</a:t>
                      </a:r>
                      <a:br>
                        <a:rPr lang="en-US" sz="1200" b="0" u="none" strike="noStrike" dirty="0">
                          <a:solidFill>
                            <a:srgbClr val="000000"/>
                          </a:solidFill>
                          <a:effectLst/>
                        </a:rPr>
                      </a:br>
                      <a:r>
                        <a:rPr lang="en-US" sz="1200" b="0" u="none" strike="noStrike" dirty="0">
                          <a:solidFill>
                            <a:srgbClr val="000000"/>
                          </a:solidFill>
                          <a:effectLst/>
                        </a:rPr>
                        <a:t>   • A128GCMKW</a:t>
                      </a:r>
                      <a:br>
                        <a:rPr lang="en-US" sz="1200" b="0" u="none" strike="noStrike" dirty="0">
                          <a:solidFill>
                            <a:srgbClr val="000000"/>
                          </a:solidFill>
                          <a:effectLst/>
                        </a:rPr>
                      </a:br>
                      <a:r>
                        <a:rPr lang="en-US" sz="1200" b="0" u="none" strike="noStrike" dirty="0">
                          <a:solidFill>
                            <a:srgbClr val="000000"/>
                          </a:solidFill>
                          <a:effectLst/>
                        </a:rPr>
                        <a:t>   • A192GCMKW</a:t>
                      </a:r>
                      <a:br>
                        <a:rPr lang="en-US" sz="1200" b="0" u="none" strike="noStrike" dirty="0">
                          <a:solidFill>
                            <a:srgbClr val="000000"/>
                          </a:solidFill>
                          <a:effectLst/>
                        </a:rPr>
                      </a:br>
                      <a:r>
                        <a:rPr lang="en-US" sz="1200" b="0" u="none" strike="noStrike" dirty="0">
                          <a:solidFill>
                            <a:srgbClr val="000000"/>
                          </a:solidFill>
                          <a:effectLst/>
                        </a:rPr>
                        <a:t>   • A256GCMKW</a:t>
                      </a:r>
                      <a:endParaRPr lang="en-US" sz="1200" b="0" i="0" u="none" strike="noStrike" dirty="0">
                        <a:solidFill>
                          <a:srgbClr val="000000"/>
                        </a:solidFill>
                        <a:effectLst/>
                        <a:latin typeface="Arial" panose="020B0604020202020204" pitchFamily="34" charset="0"/>
                      </a:endParaRPr>
                    </a:p>
                  </a:txBody>
                  <a:tcPr marL="0" marR="0" marT="0" marB="0" anchor="ctr"/>
                </a:tc>
                <a:tc>
                  <a:txBody>
                    <a:bodyPr/>
                    <a:lstStyle/>
                    <a:p>
                      <a:pPr algn="l" fontAlgn="ctr"/>
                      <a:r>
                        <a:rPr lang="en-US" sz="1200" b="0" u="none" strike="noStrike" dirty="0">
                          <a:effectLst/>
                        </a:rPr>
                        <a:t> </a:t>
                      </a:r>
                      <a:endParaRPr lang="en-US" sz="1200" b="0" i="0" u="none" strike="noStrike" dirty="0">
                        <a:effectLst/>
                        <a:latin typeface="Arial" panose="020B0604020202020204" pitchFamily="34" charset="0"/>
                      </a:endParaRPr>
                    </a:p>
                  </a:txBody>
                  <a:tcPr marL="0" marR="0" marT="0" marB="0" anchor="ctr"/>
                </a:tc>
                <a:extLst>
                  <a:ext uri="{0D108BD9-81ED-4DB2-BD59-A6C34878D82A}">
                    <a16:rowId xmlns:a16="http://schemas.microsoft.com/office/drawing/2014/main" val="1132285295"/>
                  </a:ext>
                </a:extLst>
              </a:tr>
            </a:tbl>
          </a:graphicData>
        </a:graphic>
      </p:graphicFrame>
      <p:sp>
        <p:nvSpPr>
          <p:cNvPr id="8" name="Arrow: Right 7">
            <a:extLst>
              <a:ext uri="{FF2B5EF4-FFF2-40B4-BE49-F238E27FC236}">
                <a16:creationId xmlns:a16="http://schemas.microsoft.com/office/drawing/2014/main" id="{8E65D513-EED2-6398-1A3D-D061386FC76E}"/>
              </a:ext>
            </a:extLst>
          </p:cNvPr>
          <p:cNvSpPr/>
          <p:nvPr/>
        </p:nvSpPr>
        <p:spPr>
          <a:xfrm rot="10800000">
            <a:off x="10942812" y="3683452"/>
            <a:ext cx="1090569" cy="503339"/>
          </a:xfrm>
          <a:prstGeom prst="rightArrow">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46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0887526" y="757137"/>
            <a:ext cx="1304474" cy="1659371"/>
          </a:xfrm>
          <a:prstGeom prst="rect">
            <a:avLst/>
          </a:prstGeom>
          <a:solidFill>
            <a:srgbClr val="D63AFF"/>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325461" y="868680"/>
            <a:ext cx="10670796" cy="1434906"/>
          </a:xfrm>
        </p:spPr>
        <p:txBody>
          <a:bodyPr>
            <a:normAutofit/>
          </a:bodyPr>
          <a:lstStyle/>
          <a:p>
            <a:r>
              <a:rPr lang="en-US" sz="4800" dirty="0"/>
              <a:t>Key Encryption with PBES2</a:t>
            </a:r>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 Placeholder 3">
            <a:extLst>
              <a:ext uri="{FF2B5EF4-FFF2-40B4-BE49-F238E27FC236}">
                <a16:creationId xmlns:a16="http://schemas.microsoft.com/office/drawing/2014/main" id="{0ED13CAB-D711-1C0A-67BC-F4AF01B0240B}"/>
              </a:ext>
            </a:extLst>
          </p:cNvPr>
          <p:cNvSpPr txBox="1">
            <a:spLocks/>
          </p:cNvSpPr>
          <p:nvPr/>
        </p:nvSpPr>
        <p:spPr>
          <a:xfrm>
            <a:off x="1296955" y="2525087"/>
            <a:ext cx="10895045" cy="3967992"/>
          </a:xfrm>
          <a:prstGeom prst="rect">
            <a:avLst/>
          </a:prstGeom>
        </p:spPr>
        <p:txBody>
          <a:bodyPr vert="horz" lIns="91440" tIns="45720" rIns="91440" bIns="45720" rtlCol="0" anchor="ctr" anchorCtr="0">
            <a:noAutofit/>
          </a:bodyPr>
          <a:lstStyle>
            <a:lvl1pPr marL="342900" indent="-342900" algn="l" defTabSz="914400" rtl="0" eaLnBrk="1" latinLnBrk="0" hangingPunct="1">
              <a:lnSpc>
                <a:spcPct val="90000"/>
              </a:lnSpc>
              <a:spcBef>
                <a:spcPts val="1200"/>
              </a:spcBef>
              <a:buClr>
                <a:schemeClr val="accent1"/>
              </a:buClr>
              <a:buFont typeface="Arial" panose="020B0604020202020204" pitchFamily="34" charset="0"/>
              <a:buChar char="•"/>
              <a:defRPr sz="2200" kern="1200" cap="none" spc="0" baseline="0">
                <a:solidFill>
                  <a:schemeClr val="bg2"/>
                </a:solidFill>
                <a:latin typeface="+mn-lt"/>
                <a:ea typeface="+mn-ea"/>
                <a:cs typeface="+mn-cs"/>
              </a:defRPr>
            </a:lvl1pPr>
            <a:lvl2pPr marL="7429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800" kern="1200">
                <a:solidFill>
                  <a:schemeClr val="bg2"/>
                </a:solidFill>
                <a:latin typeface="+mn-lt"/>
                <a:ea typeface="+mn-ea"/>
                <a:cs typeface="+mn-cs"/>
              </a:defRPr>
            </a:lvl2pPr>
            <a:lvl3pPr marL="12001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600" kern="1200">
                <a:solidFill>
                  <a:schemeClr val="bg2"/>
                </a:solidFill>
                <a:latin typeface="+mn-lt"/>
                <a:ea typeface="+mn-ea"/>
                <a:cs typeface="+mn-cs"/>
              </a:defRPr>
            </a:lvl3pPr>
            <a:lvl4pPr marL="16573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4pPr>
            <a:lvl5pPr marL="21145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1. Derive a key from a user-supplied password using PBES2 schemes</a:t>
            </a:r>
          </a:p>
          <a:p>
            <a:pPr marL="0" marR="0" lvl="0" indent="0" algn="l"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r>
              <a:rPr lang="en-US" sz="2000" dirty="0">
                <a:solidFill>
                  <a:srgbClr val="000000"/>
                </a:solidFill>
                <a:latin typeface="Arial"/>
                <a:ea typeface="Tahoma" panose="020B0604030504040204" pitchFamily="34" charset="0"/>
                <a:cs typeface="Tahoma" panose="020B0604030504040204" pitchFamily="34" charset="0"/>
              </a:rPr>
              <a:t>2. Perform </a:t>
            </a: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encryption of a JWE CEK</a:t>
            </a:r>
            <a:endParaRPr lang="en-US" sz="2000" dirty="0">
              <a:solidFill>
                <a:srgbClr val="000000"/>
              </a:solidFill>
              <a:latin typeface="Arial"/>
              <a:ea typeface="Tahoma" panose="020B0604030504040204" pitchFamily="34" charset="0"/>
              <a:cs typeface="Tahoma" panose="020B0604030504040204" pitchFamily="34" charset="0"/>
            </a:endParaRPr>
          </a:p>
          <a:p>
            <a:pPr marL="0" marR="0" lvl="0" indent="0" algn="l"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In a password-based key derivation function, the base key is a password and the other parameters are a salt value and an iteration count (combine a password with a salt to produce a key).</a:t>
            </a:r>
            <a:endParaRPr lang="en-US" sz="2000" dirty="0">
              <a:solidFill>
                <a:srgbClr val="000000"/>
              </a:solidFill>
              <a:latin typeface="Arial"/>
              <a:ea typeface="Tahoma" panose="020B0604030504040204" pitchFamily="34" charset="0"/>
              <a:cs typeface="Tahoma" panose="020B0604030504040204" pitchFamily="34" charset="0"/>
            </a:endParaRPr>
          </a:p>
          <a:p>
            <a:pPr marL="0" marR="0" lvl="0" indent="0" algn="l"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Two functions are specified: PBKDF1 and PBKDF2.</a:t>
            </a:r>
          </a:p>
          <a:p>
            <a:pPr marL="0" marR="0" lvl="0" indent="0" algn="l"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PBKDF2 is recommended for new applications; PBKDF1 is included only for compatibility with existing applications, and is not recommended for new applications.</a:t>
            </a:r>
          </a:p>
        </p:txBody>
      </p:sp>
    </p:spTree>
    <p:extLst>
      <p:ext uri="{BB962C8B-B14F-4D97-AF65-F5344CB8AC3E}">
        <p14:creationId xmlns:p14="http://schemas.microsoft.com/office/powerpoint/2010/main" val="2647736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0887526" y="757137"/>
            <a:ext cx="1304474" cy="1659371"/>
          </a:xfrm>
          <a:prstGeom prst="rect">
            <a:avLst/>
          </a:prstGeom>
          <a:solidFill>
            <a:srgbClr val="D63AFF"/>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721453" y="868680"/>
            <a:ext cx="11274804" cy="1434906"/>
          </a:xfrm>
        </p:spPr>
        <p:txBody>
          <a:bodyPr>
            <a:normAutofit/>
          </a:bodyPr>
          <a:lstStyle/>
          <a:p>
            <a:r>
              <a:rPr lang="en-US" sz="4800" dirty="0"/>
              <a:t>Key Encryption (in JWE) with PBES2</a:t>
            </a:r>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 Placeholder 3">
            <a:extLst>
              <a:ext uri="{FF2B5EF4-FFF2-40B4-BE49-F238E27FC236}">
                <a16:creationId xmlns:a16="http://schemas.microsoft.com/office/drawing/2014/main" id="{0ED13CAB-D711-1C0A-67BC-F4AF01B0240B}"/>
              </a:ext>
            </a:extLst>
          </p:cNvPr>
          <p:cNvSpPr txBox="1">
            <a:spLocks/>
          </p:cNvSpPr>
          <p:nvPr/>
        </p:nvSpPr>
        <p:spPr>
          <a:xfrm>
            <a:off x="1308683" y="2625755"/>
            <a:ext cx="10883317" cy="3967992"/>
          </a:xfrm>
          <a:prstGeom prst="rect">
            <a:avLst/>
          </a:prstGeom>
        </p:spPr>
        <p:txBody>
          <a:bodyPr vert="horz" lIns="91440" tIns="45720" rIns="91440" bIns="45720" rtlCol="0" anchor="ctr" anchorCtr="0">
            <a:noAutofit/>
          </a:bodyPr>
          <a:lstStyle>
            <a:lvl1pPr marL="342900" indent="-342900" algn="l" defTabSz="914400" rtl="0" eaLnBrk="1" latinLnBrk="0" hangingPunct="1">
              <a:lnSpc>
                <a:spcPct val="90000"/>
              </a:lnSpc>
              <a:spcBef>
                <a:spcPts val="1200"/>
              </a:spcBef>
              <a:buClr>
                <a:schemeClr val="accent1"/>
              </a:buClr>
              <a:buFont typeface="Arial" panose="020B0604020202020204" pitchFamily="34" charset="0"/>
              <a:buChar char="•"/>
              <a:defRPr sz="2200" kern="1200" cap="none" spc="0" baseline="0">
                <a:solidFill>
                  <a:schemeClr val="bg2"/>
                </a:solidFill>
                <a:latin typeface="+mn-lt"/>
                <a:ea typeface="+mn-ea"/>
                <a:cs typeface="+mn-cs"/>
              </a:defRPr>
            </a:lvl1pPr>
            <a:lvl2pPr marL="7429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800" kern="1200">
                <a:solidFill>
                  <a:schemeClr val="bg2"/>
                </a:solidFill>
                <a:latin typeface="+mn-lt"/>
                <a:ea typeface="+mn-ea"/>
                <a:cs typeface="+mn-cs"/>
              </a:defRPr>
            </a:lvl2pPr>
            <a:lvl3pPr marL="12001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600" kern="1200">
                <a:solidFill>
                  <a:schemeClr val="bg2"/>
                </a:solidFill>
                <a:latin typeface="+mn-lt"/>
                <a:ea typeface="+mn-ea"/>
                <a:cs typeface="+mn-cs"/>
              </a:defRPr>
            </a:lvl3pPr>
            <a:lvl4pPr marL="16573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4pPr>
            <a:lvl5pPr marL="21145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120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PBKDF2 applies a pseudorandom function to derive keys. </a:t>
            </a:r>
            <a:r>
              <a:rPr kumimoji="0" lang="nl-NL"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PBKDF2 (</a:t>
            </a:r>
            <a:r>
              <a:rPr kumimoji="0" lang="nl-NL" sz="2000" b="0" i="0" u="none" strike="noStrike" kern="1200" cap="none" spc="0" normalizeH="0" baseline="0" noProof="0" dirty="0">
                <a:ln>
                  <a:noFill/>
                </a:ln>
                <a:solidFill>
                  <a:srgbClr val="FF0000"/>
                </a:solidFill>
                <a:effectLst/>
                <a:uLnTx/>
                <a:uFillTx/>
                <a:latin typeface="Arial"/>
                <a:ea typeface="Tahoma" panose="020B0604030504040204" pitchFamily="34" charset="0"/>
                <a:cs typeface="Tahoma" panose="020B0604030504040204" pitchFamily="34" charset="0"/>
              </a:rPr>
              <a:t>P</a:t>
            </a:r>
            <a:r>
              <a:rPr kumimoji="0" lang="nl-NL"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a:t>
            </a:r>
            <a:r>
              <a:rPr kumimoji="0" lang="nl-NL" sz="2000" b="0" i="0" u="none" strike="noStrike" kern="1200" cap="none" spc="0" normalizeH="0" baseline="0" noProof="0" dirty="0">
                <a:ln>
                  <a:noFill/>
                </a:ln>
                <a:solidFill>
                  <a:srgbClr val="D63AFF"/>
                </a:solidFill>
                <a:effectLst/>
                <a:uLnTx/>
                <a:uFillTx/>
                <a:latin typeface="Arial"/>
                <a:ea typeface="Tahoma" panose="020B0604030504040204" pitchFamily="34" charset="0"/>
                <a:cs typeface="Tahoma" panose="020B0604030504040204" pitchFamily="34" charset="0"/>
              </a:rPr>
              <a:t>S</a:t>
            </a:r>
            <a:r>
              <a:rPr kumimoji="0" lang="nl-NL"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a:t>
            </a:r>
            <a:r>
              <a:rPr kumimoji="0" lang="nl-NL" sz="2000" b="0" i="0" u="none" strike="noStrike" kern="1200" cap="none" spc="0" normalizeH="0" baseline="0" noProof="0" dirty="0">
                <a:ln>
                  <a:noFill/>
                </a:ln>
                <a:solidFill>
                  <a:srgbClr val="00F2E6"/>
                </a:solidFill>
                <a:effectLst/>
                <a:uLnTx/>
                <a:uFillTx/>
                <a:latin typeface="Arial"/>
                <a:ea typeface="Tahoma" panose="020B0604030504040204" pitchFamily="34" charset="0"/>
                <a:cs typeface="Tahoma" panose="020B0604030504040204" pitchFamily="34" charset="0"/>
              </a:rPr>
              <a:t>c</a:t>
            </a:r>
            <a:r>
              <a:rPr kumimoji="0" lang="nl-NL"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dkLen)</a:t>
            </a:r>
          </a:p>
          <a:p>
            <a:pPr marL="0" marR="0" lvl="0" indent="0" algn="l" defTabSz="914400" rtl="0" eaLnBrk="1" fontAlgn="auto" latinLnBrk="0" hangingPunct="1">
              <a:lnSpc>
                <a:spcPct val="90000"/>
              </a:lnSpc>
              <a:spcBef>
                <a:spcPts val="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Options:    PRF       underlying pseudorandom function (</a:t>
            </a:r>
            <a:r>
              <a:rPr kumimoji="0" lang="en-US" sz="2000" b="0" i="0" u="none" strike="noStrike" kern="1200" cap="none" spc="0" normalizeH="0" baseline="0" noProof="0" dirty="0" err="1">
                <a:ln>
                  <a:noFill/>
                </a:ln>
                <a:solidFill>
                  <a:srgbClr val="000000"/>
                </a:solidFill>
                <a:effectLst/>
                <a:uLnTx/>
                <a:uFillTx/>
                <a:latin typeface="Arial"/>
                <a:ea typeface="Tahoma" panose="020B0604030504040204" pitchFamily="34" charset="0"/>
                <a:cs typeface="Tahoma" panose="020B0604030504040204" pitchFamily="34" charset="0"/>
              </a:rPr>
              <a:t>hLen</a:t>
            </a:r>
            <a:endPar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endParaRPr>
          </a:p>
          <a:p>
            <a:pPr marL="0" marR="0" lvl="0" indent="0" algn="l" defTabSz="914400" rtl="0" eaLnBrk="1" fontAlgn="auto" latinLnBrk="0" hangingPunct="1">
              <a:lnSpc>
                <a:spcPct val="90000"/>
              </a:lnSpc>
              <a:spcBef>
                <a:spcPts val="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denotes the length in octets of the</a:t>
            </a:r>
          </a:p>
          <a:p>
            <a:pPr marL="0" marR="0" lvl="0" indent="0" algn="l" defTabSz="914400" rtl="0" eaLnBrk="1" fontAlgn="auto" latinLnBrk="0" hangingPunct="1">
              <a:lnSpc>
                <a:spcPct val="90000"/>
              </a:lnSpc>
              <a:spcBef>
                <a:spcPts val="0"/>
              </a:spcBef>
              <a:spcAft>
                <a:spcPts val="120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pseudorandom function output)</a:t>
            </a:r>
            <a:endParaRPr kumimoji="0" lang="nl-NL"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endParaRPr>
          </a:p>
          <a:p>
            <a:pPr marL="0" marR="0" lvl="0" indent="0" algn="l" defTabSz="914400" rtl="0" eaLnBrk="1" fontAlgn="auto" latinLnBrk="0" hangingPunct="1">
              <a:lnSpc>
                <a:spcPct val="90000"/>
              </a:lnSpc>
              <a:spcBef>
                <a:spcPts val="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Input:         </a:t>
            </a:r>
            <a:r>
              <a:rPr kumimoji="0" lang="en-US" sz="2000" b="0" i="0" u="none" strike="noStrike" kern="1200" cap="none" spc="0" normalizeH="0" baseline="0" noProof="0" dirty="0">
                <a:ln>
                  <a:noFill/>
                </a:ln>
                <a:solidFill>
                  <a:srgbClr val="FF0000"/>
                </a:solidFill>
                <a:effectLst/>
                <a:uLnTx/>
                <a:uFillTx/>
                <a:latin typeface="Arial"/>
                <a:ea typeface="Tahoma" panose="020B0604030504040204" pitchFamily="34" charset="0"/>
                <a:cs typeface="Tahoma" panose="020B0604030504040204" pitchFamily="34" charset="0"/>
              </a:rPr>
              <a:t>P</a:t>
            </a: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password (an octet string)</a:t>
            </a:r>
          </a:p>
          <a:p>
            <a:pPr marL="0" marR="0" lvl="0" indent="0" algn="l" defTabSz="914400" rtl="0" eaLnBrk="1" fontAlgn="auto" latinLnBrk="0" hangingPunct="1">
              <a:lnSpc>
                <a:spcPct val="90000"/>
              </a:lnSpc>
              <a:spcBef>
                <a:spcPts val="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a:t>
            </a:r>
            <a:r>
              <a:rPr kumimoji="0" lang="en-US" sz="2000" b="0" i="0" u="none" strike="noStrike" kern="1200" cap="none" spc="0" normalizeH="0" baseline="0" noProof="0" dirty="0">
                <a:ln>
                  <a:noFill/>
                </a:ln>
                <a:solidFill>
                  <a:srgbClr val="D63AFF"/>
                </a:solidFill>
                <a:effectLst/>
                <a:uLnTx/>
                <a:uFillTx/>
                <a:latin typeface="Arial"/>
                <a:ea typeface="Tahoma" panose="020B0604030504040204" pitchFamily="34" charset="0"/>
                <a:cs typeface="Tahoma" panose="020B0604030504040204" pitchFamily="34" charset="0"/>
              </a:rPr>
              <a:t>S</a:t>
            </a: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salt (an octet string)</a:t>
            </a:r>
          </a:p>
          <a:p>
            <a:pPr marL="0" marR="0" lvl="0" indent="0" algn="l" defTabSz="914400" rtl="0" eaLnBrk="1" fontAlgn="auto" latinLnBrk="0" hangingPunct="1">
              <a:lnSpc>
                <a:spcPct val="90000"/>
              </a:lnSpc>
              <a:spcBef>
                <a:spcPts val="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a:t>
            </a:r>
            <a:r>
              <a:rPr kumimoji="0" lang="en-US" sz="2000" b="0" i="0" u="none" strike="noStrike" kern="1200" cap="none" spc="0" normalizeH="0" baseline="0" noProof="0" dirty="0">
                <a:ln>
                  <a:noFill/>
                </a:ln>
                <a:solidFill>
                  <a:srgbClr val="00F2E6"/>
                </a:solidFill>
                <a:effectLst/>
                <a:uLnTx/>
                <a:uFillTx/>
                <a:latin typeface="Arial"/>
                <a:ea typeface="Tahoma" panose="020B0604030504040204" pitchFamily="34" charset="0"/>
                <a:cs typeface="Tahoma" panose="020B0604030504040204" pitchFamily="34" charset="0"/>
              </a:rPr>
              <a:t>c</a:t>
            </a: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iteration count (a positive integer)</a:t>
            </a:r>
          </a:p>
          <a:p>
            <a:pPr marL="0" marR="0" lvl="0" indent="0" algn="l" defTabSz="914400" rtl="0" eaLnBrk="1" fontAlgn="auto" latinLnBrk="0" hangingPunct="1">
              <a:lnSpc>
                <a:spcPct val="90000"/>
              </a:lnSpc>
              <a:spcBef>
                <a:spcPts val="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srgbClr val="000000"/>
                </a:solidFill>
                <a:effectLst/>
                <a:uLnTx/>
                <a:uFillTx/>
                <a:latin typeface="Arial"/>
                <a:ea typeface="Tahoma" panose="020B0604030504040204" pitchFamily="34" charset="0"/>
                <a:cs typeface="Tahoma" panose="020B0604030504040204" pitchFamily="34" charset="0"/>
              </a:rPr>
              <a:t>dkLen</a:t>
            </a: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intended length in octets of the derived key, </a:t>
            </a:r>
          </a:p>
          <a:p>
            <a:pPr marL="0" marR="0" lvl="0" indent="0" algn="l" defTabSz="914400" rtl="0" eaLnBrk="1" fontAlgn="auto" latinLnBrk="0" hangingPunct="1">
              <a:lnSpc>
                <a:spcPct val="90000"/>
              </a:lnSpc>
              <a:spcBef>
                <a:spcPts val="0"/>
              </a:spcBef>
              <a:spcAft>
                <a:spcPts val="0"/>
              </a:spcAft>
              <a:buClr>
                <a:srgbClr val="586EA6"/>
              </a:buClr>
              <a:buSzTx/>
              <a:buFont typeface="Arial" panose="020B0604020202020204" pitchFamily="34" charset="0"/>
              <a:buNone/>
              <a:tabLst/>
              <a:defRPr/>
            </a:pPr>
            <a:r>
              <a:rPr lang="en-US" sz="2000" dirty="0">
                <a:solidFill>
                  <a:srgbClr val="000000"/>
                </a:solidFill>
                <a:latin typeface="Arial"/>
                <a:ea typeface="Tahoma" panose="020B0604030504040204" pitchFamily="34" charset="0"/>
                <a:cs typeface="Tahoma" panose="020B0604030504040204" pitchFamily="34" charset="0"/>
              </a:rPr>
              <a:t>		       </a:t>
            </a: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a positive integer, at most (2^32 - 1) * </a:t>
            </a:r>
            <a:r>
              <a:rPr kumimoji="0" lang="en-US" sz="2000" b="0" i="0" u="none" strike="noStrike" kern="1200" cap="none" spc="0" normalizeH="0" baseline="0" noProof="0" dirty="0" err="1">
                <a:ln>
                  <a:noFill/>
                </a:ln>
                <a:solidFill>
                  <a:srgbClr val="000000"/>
                </a:solidFill>
                <a:effectLst/>
                <a:uLnTx/>
                <a:uFillTx/>
                <a:latin typeface="Arial"/>
                <a:ea typeface="Tahoma" panose="020B0604030504040204" pitchFamily="34" charset="0"/>
                <a:cs typeface="Tahoma" panose="020B0604030504040204" pitchFamily="34" charset="0"/>
              </a:rPr>
              <a:t>hLen</a:t>
            </a:r>
            <a:endPar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endParaRPr>
          </a:p>
          <a:p>
            <a:pPr marL="0" marR="0" lvl="0" indent="0" algn="l"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Output:      DK         derived key, a </a:t>
            </a:r>
            <a:r>
              <a:rPr kumimoji="0" lang="en-US" sz="2000" b="0" i="0" u="none" strike="noStrike" kern="1200" cap="none" spc="0" normalizeH="0" baseline="0" noProof="0" dirty="0" err="1">
                <a:ln>
                  <a:noFill/>
                </a:ln>
                <a:solidFill>
                  <a:srgbClr val="000000"/>
                </a:solidFill>
                <a:effectLst/>
                <a:uLnTx/>
                <a:uFillTx/>
                <a:latin typeface="Arial"/>
                <a:ea typeface="Tahoma" panose="020B0604030504040204" pitchFamily="34" charset="0"/>
                <a:cs typeface="Tahoma" panose="020B0604030504040204" pitchFamily="34" charset="0"/>
              </a:rPr>
              <a:t>dkLen</a:t>
            </a:r>
            <a:r>
              <a:rPr kumimoji="0" lang="en-US" sz="20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-octet string</a:t>
            </a:r>
          </a:p>
          <a:p>
            <a:pPr marL="0" marR="0" lvl="0" indent="0" algn="r"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endParaRPr lang="en-US" sz="1000" i="1" dirty="0">
              <a:solidFill>
                <a:srgbClr val="000000"/>
              </a:solidFill>
              <a:latin typeface="Arial"/>
              <a:ea typeface="Tahoma" panose="020B0604030504040204" pitchFamily="34" charset="0"/>
              <a:cs typeface="Tahoma" panose="020B0604030504040204" pitchFamily="34" charset="0"/>
            </a:endParaRPr>
          </a:p>
          <a:p>
            <a:pPr marL="0" marR="0" lvl="0" indent="0" algn="r" defTabSz="914400" rtl="0" eaLnBrk="1" fontAlgn="auto" latinLnBrk="0" hangingPunct="1">
              <a:lnSpc>
                <a:spcPct val="90000"/>
              </a:lnSpc>
              <a:spcBef>
                <a:spcPts val="1200"/>
              </a:spcBef>
              <a:spcAft>
                <a:spcPts val="0"/>
              </a:spcAft>
              <a:buClr>
                <a:srgbClr val="586EA6"/>
              </a:buClr>
              <a:buSzTx/>
              <a:buFont typeface="Arial" panose="020B0604020202020204" pitchFamily="34" charset="0"/>
              <a:buNone/>
              <a:tabLst/>
              <a:defRPr/>
            </a:pPr>
            <a:r>
              <a:rPr lang="en-US" sz="1000" i="1" dirty="0">
                <a:solidFill>
                  <a:srgbClr val="000000"/>
                </a:solidFill>
                <a:latin typeface="Arial"/>
                <a:ea typeface="Tahoma" panose="020B0604030504040204" pitchFamily="34" charset="0"/>
                <a:cs typeface="Tahoma" panose="020B0604030504040204" pitchFamily="34" charset="0"/>
              </a:rPr>
              <a:t> https://datatracker.ietf.org/doc/html/rfc2898#section-5.2</a:t>
            </a:r>
            <a:endParaRPr kumimoji="0" lang="en-US" sz="1000" b="0" i="1"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1648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0887526" y="757137"/>
            <a:ext cx="1304474" cy="1659371"/>
          </a:xfrm>
          <a:prstGeom prst="rect">
            <a:avLst/>
          </a:prstGeom>
          <a:solidFill>
            <a:srgbClr val="D63AFF"/>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721453" y="868680"/>
            <a:ext cx="11274804" cy="1434906"/>
          </a:xfrm>
        </p:spPr>
        <p:txBody>
          <a:bodyPr>
            <a:normAutofit/>
          </a:bodyPr>
          <a:lstStyle/>
          <a:p>
            <a:r>
              <a:rPr lang="en-US" sz="4800" dirty="0"/>
              <a:t>PBES2 Encryption Operation</a:t>
            </a:r>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 Placeholder 3">
            <a:extLst>
              <a:ext uri="{FF2B5EF4-FFF2-40B4-BE49-F238E27FC236}">
                <a16:creationId xmlns:a16="http://schemas.microsoft.com/office/drawing/2014/main" id="{0ED13CAB-D711-1C0A-67BC-F4AF01B0240B}"/>
              </a:ext>
            </a:extLst>
          </p:cNvPr>
          <p:cNvSpPr txBox="1">
            <a:spLocks/>
          </p:cNvSpPr>
          <p:nvPr/>
        </p:nvSpPr>
        <p:spPr>
          <a:xfrm>
            <a:off x="1308683" y="2508308"/>
            <a:ext cx="10883317" cy="4085440"/>
          </a:xfrm>
          <a:prstGeom prst="rect">
            <a:avLst/>
          </a:prstGeom>
        </p:spPr>
        <p:txBody>
          <a:bodyPr vert="horz" lIns="91440" tIns="45720" rIns="91440" bIns="45720" rtlCol="0" anchor="ctr" anchorCtr="0">
            <a:noAutofit/>
          </a:bodyPr>
          <a:lstStyle>
            <a:lvl1pPr marL="342900" indent="-342900" algn="l" defTabSz="914400" rtl="0" eaLnBrk="1" latinLnBrk="0" hangingPunct="1">
              <a:lnSpc>
                <a:spcPct val="90000"/>
              </a:lnSpc>
              <a:spcBef>
                <a:spcPts val="1200"/>
              </a:spcBef>
              <a:buClr>
                <a:schemeClr val="accent1"/>
              </a:buClr>
              <a:buFont typeface="Arial" panose="020B0604020202020204" pitchFamily="34" charset="0"/>
              <a:buChar char="•"/>
              <a:defRPr sz="2200" kern="1200" cap="none" spc="0" baseline="0">
                <a:solidFill>
                  <a:schemeClr val="bg2"/>
                </a:solidFill>
                <a:latin typeface="+mn-lt"/>
                <a:ea typeface="+mn-ea"/>
                <a:cs typeface="+mn-cs"/>
              </a:defRPr>
            </a:lvl1pPr>
            <a:lvl2pPr marL="7429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800" kern="1200">
                <a:solidFill>
                  <a:schemeClr val="bg2"/>
                </a:solidFill>
                <a:latin typeface="+mn-lt"/>
                <a:ea typeface="+mn-ea"/>
                <a:cs typeface="+mn-cs"/>
              </a:defRPr>
            </a:lvl2pPr>
            <a:lvl3pPr marL="12001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600" kern="1200">
                <a:solidFill>
                  <a:schemeClr val="bg2"/>
                </a:solidFill>
                <a:latin typeface="+mn-lt"/>
                <a:ea typeface="+mn-ea"/>
                <a:cs typeface="+mn-cs"/>
              </a:defRPr>
            </a:lvl3pPr>
            <a:lvl4pPr marL="16573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4pPr>
            <a:lvl5pPr marL="21145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The encryption operation for PBES2 consists of the following steps, which encrypt a message M under a password P to produce a ciphertext C, applying a selected key derivation function KDF and a selected underlying encryption scheme:</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1. Select a salt S and an iteration count c</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2. Select the length in octets, </a:t>
            </a:r>
            <a:r>
              <a:rPr kumimoji="0" lang="en-US" sz="1800" b="0" i="0" u="none" strike="noStrike" kern="1200" cap="none" spc="0" normalizeH="0" baseline="0" noProof="0" dirty="0" err="1">
                <a:ln>
                  <a:noFill/>
                </a:ln>
                <a:solidFill>
                  <a:srgbClr val="000000"/>
                </a:solidFill>
                <a:effectLst/>
                <a:uLnTx/>
                <a:uFillTx/>
                <a:latin typeface="Arial"/>
                <a:ea typeface="Tahoma" panose="020B0604030504040204" pitchFamily="34" charset="0"/>
                <a:cs typeface="Tahoma" panose="020B0604030504040204" pitchFamily="34" charset="0"/>
              </a:rPr>
              <a:t>dkLen</a:t>
            </a: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for the derived key for the underlying encryption scheme.</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3. Apply the selected key derivation function (PBKDF2) to the password P, the salt S, and the iteration count c to produce a derived key</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DK = KDF (P, S, c, </a:t>
            </a:r>
            <a:r>
              <a:rPr kumimoji="0" lang="en-US" sz="1800" b="0" i="0" u="none" strike="noStrike" kern="1200" cap="none" spc="0" normalizeH="0" baseline="0" noProof="0" dirty="0" err="1">
                <a:ln>
                  <a:noFill/>
                </a:ln>
                <a:solidFill>
                  <a:srgbClr val="000000"/>
                </a:solidFill>
                <a:effectLst/>
                <a:uLnTx/>
                <a:uFillTx/>
                <a:latin typeface="Arial"/>
                <a:ea typeface="Tahoma" panose="020B0604030504040204" pitchFamily="34" charset="0"/>
                <a:cs typeface="Tahoma" panose="020B0604030504040204" pitchFamily="34" charset="0"/>
              </a:rPr>
              <a:t>dkLen</a:t>
            </a: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4. Encrypt the message M with the underlying encryption scheme under the derived key DK to produce a ciphertext C. (This step may involve selection of parameters such as an initialization vector and padding, depending on the underlying scheme.)</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5. Output the ciphertext C.</a:t>
            </a:r>
            <a:endParaRPr lang="en-US" sz="1800" i="1" dirty="0">
              <a:solidFill>
                <a:srgbClr val="000000"/>
              </a:solidFill>
              <a:latin typeface="Aria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0975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0887526" y="757137"/>
            <a:ext cx="1304474" cy="1659371"/>
          </a:xfrm>
          <a:prstGeom prst="rect">
            <a:avLst/>
          </a:prstGeom>
          <a:solidFill>
            <a:srgbClr val="D63AFF"/>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721453" y="868680"/>
            <a:ext cx="11274804" cy="1434906"/>
          </a:xfrm>
        </p:spPr>
        <p:txBody>
          <a:bodyPr>
            <a:normAutofit/>
          </a:bodyPr>
          <a:lstStyle/>
          <a:p>
            <a:r>
              <a:rPr lang="en-US" sz="4800" dirty="0"/>
              <a:t>PBES2 Decryption Operation</a:t>
            </a:r>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 Placeholder 3">
            <a:extLst>
              <a:ext uri="{FF2B5EF4-FFF2-40B4-BE49-F238E27FC236}">
                <a16:creationId xmlns:a16="http://schemas.microsoft.com/office/drawing/2014/main" id="{0ED13CAB-D711-1C0A-67BC-F4AF01B0240B}"/>
              </a:ext>
            </a:extLst>
          </p:cNvPr>
          <p:cNvSpPr txBox="1">
            <a:spLocks/>
          </p:cNvSpPr>
          <p:nvPr/>
        </p:nvSpPr>
        <p:spPr>
          <a:xfrm>
            <a:off x="1308683" y="2508308"/>
            <a:ext cx="10883317" cy="4051883"/>
          </a:xfrm>
          <a:prstGeom prst="rect">
            <a:avLst/>
          </a:prstGeom>
        </p:spPr>
        <p:txBody>
          <a:bodyPr vert="horz" lIns="91440" tIns="45720" rIns="91440" bIns="45720" rtlCol="0" anchor="ctr" anchorCtr="0">
            <a:noAutofit/>
          </a:bodyPr>
          <a:lstStyle>
            <a:lvl1pPr marL="342900" indent="-342900" algn="l" defTabSz="914400" rtl="0" eaLnBrk="1" latinLnBrk="0" hangingPunct="1">
              <a:lnSpc>
                <a:spcPct val="90000"/>
              </a:lnSpc>
              <a:spcBef>
                <a:spcPts val="1200"/>
              </a:spcBef>
              <a:buClr>
                <a:schemeClr val="accent1"/>
              </a:buClr>
              <a:buFont typeface="Arial" panose="020B0604020202020204" pitchFamily="34" charset="0"/>
              <a:buChar char="•"/>
              <a:defRPr sz="2200" kern="1200" cap="none" spc="0" baseline="0">
                <a:solidFill>
                  <a:schemeClr val="bg2"/>
                </a:solidFill>
                <a:latin typeface="+mn-lt"/>
                <a:ea typeface="+mn-ea"/>
                <a:cs typeface="+mn-cs"/>
              </a:defRPr>
            </a:lvl1pPr>
            <a:lvl2pPr marL="7429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800" kern="1200">
                <a:solidFill>
                  <a:schemeClr val="bg2"/>
                </a:solidFill>
                <a:latin typeface="+mn-lt"/>
                <a:ea typeface="+mn-ea"/>
                <a:cs typeface="+mn-cs"/>
              </a:defRPr>
            </a:lvl2pPr>
            <a:lvl3pPr marL="12001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600" kern="1200">
                <a:solidFill>
                  <a:schemeClr val="bg2"/>
                </a:solidFill>
                <a:latin typeface="+mn-lt"/>
                <a:ea typeface="+mn-ea"/>
                <a:cs typeface="+mn-cs"/>
              </a:defRPr>
            </a:lvl3pPr>
            <a:lvl4pPr marL="16573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4pPr>
            <a:lvl5pPr marL="2114550" indent="-28575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400" kern="1200">
                <a:solidFill>
                  <a:schemeClr val="bg2"/>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The decryption operation for PBES2 consists of the following steps, which decrypt a ciphertext C under a password P to recover a message M:</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1. Obtain the salt S for the operation.</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2. Obtain the iteration count c for the key derivation function.</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3. Obtain the key length in octets, </a:t>
            </a:r>
            <a:r>
              <a:rPr kumimoji="0" lang="en-US" sz="1800" b="0" i="0" u="none" strike="noStrike" kern="1200" cap="none" spc="0" normalizeH="0" baseline="0" noProof="0" dirty="0" err="1">
                <a:ln>
                  <a:noFill/>
                </a:ln>
                <a:solidFill>
                  <a:srgbClr val="000000"/>
                </a:solidFill>
                <a:effectLst/>
                <a:uLnTx/>
                <a:uFillTx/>
                <a:latin typeface="Arial"/>
                <a:ea typeface="Tahoma" panose="020B0604030504040204" pitchFamily="34" charset="0"/>
                <a:cs typeface="Tahoma" panose="020B0604030504040204" pitchFamily="34" charset="0"/>
              </a:rPr>
              <a:t>dkLen</a:t>
            </a: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for the derived key for the underlying encryption scheme.</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4. Apply the selected key derivation function to the password P, the salt S, and the iteration count c to produce a derived key DK of length </a:t>
            </a:r>
            <a:r>
              <a:rPr kumimoji="0" lang="en-US" sz="1800" b="0" i="0" u="none" strike="noStrike" kern="1200" cap="none" spc="0" normalizeH="0" baseline="0" noProof="0" dirty="0" err="1">
                <a:ln>
                  <a:noFill/>
                </a:ln>
                <a:solidFill>
                  <a:srgbClr val="000000"/>
                </a:solidFill>
                <a:effectLst/>
                <a:uLnTx/>
                <a:uFillTx/>
                <a:latin typeface="Arial"/>
                <a:ea typeface="Tahoma" panose="020B0604030504040204" pitchFamily="34" charset="0"/>
                <a:cs typeface="Tahoma" panose="020B0604030504040204" pitchFamily="34" charset="0"/>
              </a:rPr>
              <a:t>dkLen</a:t>
            </a: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octets:</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DK = KDF (P, S, c, </a:t>
            </a:r>
            <a:r>
              <a:rPr kumimoji="0" lang="en-US" sz="1800" b="0" i="0" u="none" strike="noStrike" kern="1200" cap="none" spc="0" normalizeH="0" baseline="0" noProof="0" dirty="0" err="1">
                <a:ln>
                  <a:noFill/>
                </a:ln>
                <a:solidFill>
                  <a:srgbClr val="000000"/>
                </a:solidFill>
                <a:effectLst/>
                <a:uLnTx/>
                <a:uFillTx/>
                <a:latin typeface="Arial"/>
                <a:ea typeface="Tahoma" panose="020B0604030504040204" pitchFamily="34" charset="0"/>
                <a:cs typeface="Tahoma" panose="020B0604030504040204" pitchFamily="34" charset="0"/>
              </a:rPr>
              <a:t>dkLen</a:t>
            </a: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5. Decrypt the ciphertext C with the underlying encryption scheme under the derived key DK to recover a message M. If the decryption function outputs "decryption error," then output "decryption error" and stop.</a:t>
            </a:r>
          </a:p>
          <a:p>
            <a:pPr marL="0" marR="0" lvl="0" indent="0" algn="l" defTabSz="914400" rtl="0" eaLnBrk="1" fontAlgn="auto" latinLnBrk="0" hangingPunct="1">
              <a:lnSpc>
                <a:spcPct val="90000"/>
              </a:lnSpc>
              <a:spcBef>
                <a:spcPts val="1200"/>
              </a:spcBef>
              <a:buClr>
                <a:srgbClr val="586EA6"/>
              </a:buClr>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Arial"/>
                <a:ea typeface="Tahoma" panose="020B0604030504040204" pitchFamily="34" charset="0"/>
                <a:cs typeface="Tahoma" panose="020B0604030504040204" pitchFamily="34" charset="0"/>
              </a:rPr>
              <a:t>      6. Output the recovered message M.</a:t>
            </a:r>
          </a:p>
        </p:txBody>
      </p:sp>
    </p:spTree>
    <p:extLst>
      <p:ext uri="{BB962C8B-B14F-4D97-AF65-F5344CB8AC3E}">
        <p14:creationId xmlns:p14="http://schemas.microsoft.com/office/powerpoint/2010/main" val="1505453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Overview</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783974" y="2663254"/>
            <a:ext cx="9120216" cy="3802860"/>
          </a:xfrm>
        </p:spPr>
        <p:txBody>
          <a:bodyPr anchor="ctr" anchorCtr="0">
            <a:normAutofit/>
          </a:bodyPr>
          <a:lstStyle/>
          <a:p>
            <a:pPr marL="0" indent="0">
              <a:buNone/>
            </a:pPr>
            <a:r>
              <a:rPr lang="en-US" dirty="0">
                <a:solidFill>
                  <a:srgbClr val="000000"/>
                </a:solidFill>
              </a:rPr>
              <a:t>We will have a closer look at JWTs and the JOSE standards and identify potential implementation mistakes that might result in vulnerabilities in JWT libraries if the RFCs are interpreted in certain ways. </a:t>
            </a:r>
          </a:p>
          <a:p>
            <a:pPr marL="0" indent="0">
              <a:buNone/>
            </a:pPr>
            <a:r>
              <a:rPr lang="en-US" dirty="0">
                <a:solidFill>
                  <a:srgbClr val="000000"/>
                </a:solidFill>
              </a:rPr>
              <a:t>We will look at three modern classes of JWT attacks that affected very widely used libraries (</a:t>
            </a:r>
            <a:r>
              <a:rPr lang="en-US" dirty="0" err="1">
                <a:solidFill>
                  <a:srgbClr val="000000"/>
                </a:solidFill>
              </a:rPr>
              <a:t>Authlib</a:t>
            </a:r>
            <a:r>
              <a:rPr lang="en-US" dirty="0">
                <a:solidFill>
                  <a:srgbClr val="000000"/>
                </a:solidFill>
              </a:rPr>
              <a:t>, </a:t>
            </a:r>
            <a:r>
              <a:rPr lang="en-US" dirty="0" err="1">
                <a:solidFill>
                  <a:srgbClr val="000000"/>
                </a:solidFill>
              </a:rPr>
              <a:t>JWCrypto</a:t>
            </a:r>
            <a:r>
              <a:rPr lang="en-US" dirty="0">
                <a:solidFill>
                  <a:srgbClr val="000000"/>
                </a:solidFill>
              </a:rPr>
              <a:t> &amp; JWX):</a:t>
            </a:r>
          </a:p>
          <a:p>
            <a:r>
              <a:rPr lang="en-US" dirty="0">
                <a:solidFill>
                  <a:srgbClr val="000000"/>
                </a:solidFill>
              </a:rPr>
              <a:t>Sign/Encrypt Confusion – auth bypass &amp; token forgery</a:t>
            </a:r>
          </a:p>
          <a:p>
            <a:r>
              <a:rPr lang="en-US" dirty="0">
                <a:solidFill>
                  <a:srgbClr val="000000"/>
                </a:solidFill>
              </a:rPr>
              <a:t>Polyglot Token – auth bypass &amp; token forgery</a:t>
            </a:r>
          </a:p>
          <a:p>
            <a:r>
              <a:rPr lang="en-US" dirty="0">
                <a:solidFill>
                  <a:srgbClr val="000000"/>
                </a:solidFill>
              </a:rPr>
              <a:t>Billion Hashes - can be leveraged for a denial-of-service attack against token-processing servers</a:t>
            </a:r>
          </a:p>
        </p:txBody>
      </p:sp>
    </p:spTree>
    <p:extLst>
      <p:ext uri="{BB962C8B-B14F-4D97-AF65-F5344CB8AC3E}">
        <p14:creationId xmlns:p14="http://schemas.microsoft.com/office/powerpoint/2010/main" val="2427647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0887526" y="757137"/>
            <a:ext cx="1304474" cy="1659371"/>
          </a:xfrm>
          <a:prstGeom prst="rect">
            <a:avLst/>
          </a:prstGeom>
          <a:solidFill>
            <a:srgbClr val="D63AFF"/>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325461" y="868680"/>
            <a:ext cx="10670796" cy="1434906"/>
          </a:xfrm>
        </p:spPr>
        <p:txBody>
          <a:bodyPr>
            <a:normAutofit/>
          </a:bodyPr>
          <a:lstStyle/>
          <a:p>
            <a:r>
              <a:rPr lang="en-US" sz="4800" dirty="0"/>
              <a:t>Header Parameters Used for PBES2 Key Encryption</a:t>
            </a:r>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F8F413C2-F3F2-991C-A117-8B2D64ED1934}"/>
              </a:ext>
            </a:extLst>
          </p:cNvPr>
          <p:cNvGraphicFramePr>
            <a:graphicFrameLocks noGrp="1"/>
          </p:cNvGraphicFramePr>
          <p:nvPr>
            <p:extLst>
              <p:ext uri="{D42A27DB-BD31-4B8C-83A1-F6EECF244321}">
                <p14:modId xmlns:p14="http://schemas.microsoft.com/office/powerpoint/2010/main" val="489858842"/>
              </p:ext>
            </p:extLst>
          </p:nvPr>
        </p:nvGraphicFramePr>
        <p:xfrm>
          <a:off x="1287624" y="2519264"/>
          <a:ext cx="10904377" cy="4040155"/>
        </p:xfrm>
        <a:graphic>
          <a:graphicData uri="http://schemas.openxmlformats.org/drawingml/2006/table">
            <a:tbl>
              <a:tblPr firstRow="1" bandRow="1">
                <a:tableStyleId>{9DCAF9ED-07DC-4A11-8D7F-57B35C25682E}</a:tableStyleId>
              </a:tblPr>
              <a:tblGrid>
                <a:gridCol w="2514424">
                  <a:extLst>
                    <a:ext uri="{9D8B030D-6E8A-4147-A177-3AD203B41FA5}">
                      <a16:colId xmlns:a16="http://schemas.microsoft.com/office/drawing/2014/main" val="2570995084"/>
                    </a:ext>
                  </a:extLst>
                </a:gridCol>
                <a:gridCol w="5287467">
                  <a:extLst>
                    <a:ext uri="{9D8B030D-6E8A-4147-A177-3AD203B41FA5}">
                      <a16:colId xmlns:a16="http://schemas.microsoft.com/office/drawing/2014/main" val="2067391969"/>
                    </a:ext>
                  </a:extLst>
                </a:gridCol>
                <a:gridCol w="3102486">
                  <a:extLst>
                    <a:ext uri="{9D8B030D-6E8A-4147-A177-3AD203B41FA5}">
                      <a16:colId xmlns:a16="http://schemas.microsoft.com/office/drawing/2014/main" val="3601848666"/>
                    </a:ext>
                  </a:extLst>
                </a:gridCol>
              </a:tblGrid>
              <a:tr h="657700">
                <a:tc>
                  <a:txBody>
                    <a:bodyPr/>
                    <a:lstStyle/>
                    <a:p>
                      <a:pPr algn="ctr"/>
                      <a:r>
                        <a:rPr lang="en-US" dirty="0"/>
                        <a:t>“enc" Param Value</a:t>
                      </a:r>
                    </a:p>
                  </a:txBody>
                  <a:tcPr/>
                </a:tc>
                <a:tc>
                  <a:txBody>
                    <a:bodyPr/>
                    <a:lstStyle/>
                    <a:p>
                      <a:pPr algn="ctr"/>
                      <a:r>
                        <a:rPr lang="en-US" dirty="0">
                          <a:solidFill>
                            <a:schemeClr val="bg1"/>
                          </a:solidFill>
                        </a:rPr>
                        <a:t>Content Encryption Algorithm</a:t>
                      </a:r>
                    </a:p>
                  </a:txBody>
                  <a:tcPr/>
                </a:tc>
                <a:tc>
                  <a:txBody>
                    <a:bodyPr/>
                    <a:lstStyle/>
                    <a:p>
                      <a:pPr algn="ctr"/>
                      <a:r>
                        <a:rPr lang="en-US" dirty="0">
                          <a:solidFill>
                            <a:schemeClr val="bg1"/>
                          </a:solidFill>
                        </a:rPr>
                        <a:t>Implementation Requirements</a:t>
                      </a:r>
                    </a:p>
                  </a:txBody>
                  <a:tcPr/>
                </a:tc>
                <a:extLst>
                  <a:ext uri="{0D108BD9-81ED-4DB2-BD59-A6C34878D82A}">
                    <a16:rowId xmlns:a16="http://schemas.microsoft.com/office/drawing/2014/main" val="2139008490"/>
                  </a:ext>
                </a:extLst>
              </a:tr>
              <a:tr h="720338">
                <a:tc>
                  <a:txBody>
                    <a:bodyPr/>
                    <a:lstStyle/>
                    <a:p>
                      <a:pPr algn="ctr"/>
                      <a:r>
                        <a:rPr lang="en-US" sz="2000" dirty="0">
                          <a:solidFill>
                            <a:srgbClr val="000000"/>
                          </a:solidFill>
                        </a:rPr>
                        <a:t>A128CBC-HS256</a:t>
                      </a:r>
                    </a:p>
                  </a:txBody>
                  <a:tcPr/>
                </a:tc>
                <a:tc>
                  <a:txBody>
                    <a:bodyPr/>
                    <a:lstStyle/>
                    <a:p>
                      <a:pPr algn="ctr"/>
                      <a:r>
                        <a:rPr lang="en-US" sz="2000" dirty="0">
                          <a:solidFill>
                            <a:srgbClr val="000000"/>
                          </a:solidFill>
                        </a:rPr>
                        <a:t>AES_128_CBC_HMAC_SHA_256 authenticated encryption algorithm </a:t>
                      </a:r>
                    </a:p>
                  </a:txBody>
                  <a:tcPr/>
                </a:tc>
                <a:tc>
                  <a:txBody>
                    <a:bodyPr/>
                    <a:lstStyle/>
                    <a:p>
                      <a:pPr algn="ctr"/>
                      <a:r>
                        <a:rPr lang="en-US" sz="2000" dirty="0">
                          <a:solidFill>
                            <a:srgbClr val="000000"/>
                          </a:solidFill>
                        </a:rPr>
                        <a:t>Required</a:t>
                      </a:r>
                    </a:p>
                  </a:txBody>
                  <a:tcPr/>
                </a:tc>
                <a:extLst>
                  <a:ext uri="{0D108BD9-81ED-4DB2-BD59-A6C34878D82A}">
                    <a16:rowId xmlns:a16="http://schemas.microsoft.com/office/drawing/2014/main" val="2148870449"/>
                  </a:ext>
                </a:extLst>
              </a:tr>
              <a:tr h="720338">
                <a:tc>
                  <a:txBody>
                    <a:bodyPr/>
                    <a:lstStyle/>
                    <a:p>
                      <a:pPr algn="ctr"/>
                      <a:r>
                        <a:rPr lang="en-US" sz="2000" dirty="0">
                          <a:solidFill>
                            <a:srgbClr val="000000"/>
                          </a:solidFill>
                        </a:rPr>
                        <a:t>A192CBC-HS384</a:t>
                      </a:r>
                    </a:p>
                  </a:txBody>
                  <a:tcPr/>
                </a:tc>
                <a:tc>
                  <a:txBody>
                    <a:bodyPr/>
                    <a:lstStyle/>
                    <a:p>
                      <a:pPr algn="ctr"/>
                      <a:r>
                        <a:rPr lang="en-US" sz="2000" dirty="0">
                          <a:solidFill>
                            <a:srgbClr val="000000"/>
                          </a:solidFill>
                        </a:rPr>
                        <a:t>AES_192_CBC_HMAC_SHA_384 authenticated encryption algorithm </a:t>
                      </a:r>
                    </a:p>
                  </a:txBody>
                  <a:tcPr anchor="ctr"/>
                </a:tc>
                <a:tc>
                  <a:txBody>
                    <a:bodyPr/>
                    <a:lstStyle/>
                    <a:p>
                      <a:pPr algn="ctr"/>
                      <a:r>
                        <a:rPr lang="en-US" sz="2000" dirty="0">
                          <a:solidFill>
                            <a:srgbClr val="000000"/>
                          </a:solidFill>
                        </a:rPr>
                        <a:t>Optional</a:t>
                      </a:r>
                    </a:p>
                  </a:txBody>
                  <a:tcPr anchor="ctr"/>
                </a:tc>
                <a:extLst>
                  <a:ext uri="{0D108BD9-81ED-4DB2-BD59-A6C34878D82A}">
                    <a16:rowId xmlns:a16="http://schemas.microsoft.com/office/drawing/2014/main" val="3099138241"/>
                  </a:ext>
                </a:extLst>
              </a:tr>
              <a:tr h="720338">
                <a:tc>
                  <a:txBody>
                    <a:bodyPr/>
                    <a:lstStyle/>
                    <a:p>
                      <a:pPr algn="ctr"/>
                      <a:r>
                        <a:rPr lang="en-US" sz="2000" dirty="0">
                          <a:solidFill>
                            <a:srgbClr val="000000"/>
                          </a:solidFill>
                        </a:rPr>
                        <a:t>A256CBC-HS512</a:t>
                      </a:r>
                    </a:p>
                  </a:txBody>
                  <a:tcPr/>
                </a:tc>
                <a:tc>
                  <a:txBody>
                    <a:bodyPr/>
                    <a:lstStyle/>
                    <a:p>
                      <a:pPr algn="ctr"/>
                      <a:r>
                        <a:rPr lang="en-US" sz="2000" dirty="0">
                          <a:solidFill>
                            <a:srgbClr val="000000"/>
                          </a:solidFill>
                        </a:rPr>
                        <a:t>AES_256_CBC_HMAC_SHA_512 authenticated encryption algorithm</a:t>
                      </a:r>
                    </a:p>
                  </a:txBody>
                  <a:tcPr anchor="ctr"/>
                </a:tc>
                <a:tc>
                  <a:txBody>
                    <a:bodyPr/>
                    <a:lstStyle/>
                    <a:p>
                      <a:pPr algn="ctr"/>
                      <a:r>
                        <a:rPr lang="en-US" sz="2000" dirty="0">
                          <a:solidFill>
                            <a:srgbClr val="000000"/>
                          </a:solidFill>
                        </a:rPr>
                        <a:t>Required</a:t>
                      </a:r>
                    </a:p>
                  </a:txBody>
                  <a:tcPr anchor="ctr"/>
                </a:tc>
                <a:extLst>
                  <a:ext uri="{0D108BD9-81ED-4DB2-BD59-A6C34878D82A}">
                    <a16:rowId xmlns:a16="http://schemas.microsoft.com/office/drawing/2014/main" val="2691796713"/>
                  </a:ext>
                </a:extLst>
              </a:tr>
              <a:tr h="407147">
                <a:tc>
                  <a:txBody>
                    <a:bodyPr/>
                    <a:lstStyle/>
                    <a:p>
                      <a:pPr algn="ctr"/>
                      <a:r>
                        <a:rPr lang="en-US" sz="2000" dirty="0">
                          <a:solidFill>
                            <a:srgbClr val="000000"/>
                          </a:solidFill>
                        </a:rPr>
                        <a:t>A128GCM</a:t>
                      </a:r>
                    </a:p>
                  </a:txBody>
                  <a:tcPr/>
                </a:tc>
                <a:tc>
                  <a:txBody>
                    <a:bodyPr/>
                    <a:lstStyle/>
                    <a:p>
                      <a:pPr algn="ctr"/>
                      <a:r>
                        <a:rPr lang="en-US" sz="2000" dirty="0">
                          <a:solidFill>
                            <a:srgbClr val="000000"/>
                          </a:solidFill>
                        </a:rPr>
                        <a:t>AES GCM using 128-bit key</a:t>
                      </a:r>
                    </a:p>
                  </a:txBody>
                  <a:tcPr anchor="ctr"/>
                </a:tc>
                <a:tc>
                  <a:txBody>
                    <a:bodyPr/>
                    <a:lstStyle/>
                    <a:p>
                      <a:pPr algn="ctr"/>
                      <a:r>
                        <a:rPr lang="en-US" sz="2000" dirty="0">
                          <a:solidFill>
                            <a:srgbClr val="000000"/>
                          </a:solidFill>
                        </a:rPr>
                        <a:t>Recommended</a:t>
                      </a:r>
                    </a:p>
                  </a:txBody>
                  <a:tcPr anchor="ctr"/>
                </a:tc>
                <a:extLst>
                  <a:ext uri="{0D108BD9-81ED-4DB2-BD59-A6C34878D82A}">
                    <a16:rowId xmlns:a16="http://schemas.microsoft.com/office/drawing/2014/main" val="42457191"/>
                  </a:ext>
                </a:extLst>
              </a:tr>
              <a:tr h="407147">
                <a:tc>
                  <a:txBody>
                    <a:bodyPr/>
                    <a:lstStyle/>
                    <a:p>
                      <a:pPr algn="ctr"/>
                      <a:r>
                        <a:rPr lang="en-US" sz="2000" dirty="0">
                          <a:solidFill>
                            <a:srgbClr val="000000"/>
                          </a:solidFill>
                        </a:rPr>
                        <a:t>A192GCM</a:t>
                      </a:r>
                    </a:p>
                  </a:txBody>
                  <a:tcPr/>
                </a:tc>
                <a:tc>
                  <a:txBody>
                    <a:bodyPr/>
                    <a:lstStyle/>
                    <a:p>
                      <a:pPr algn="ctr"/>
                      <a:r>
                        <a:rPr lang="en-US" sz="2000" dirty="0">
                          <a:solidFill>
                            <a:srgbClr val="000000"/>
                          </a:solidFill>
                        </a:rPr>
                        <a:t>AES GCM using 192-bit key</a:t>
                      </a:r>
                    </a:p>
                  </a:txBody>
                  <a:tcPr anchor="ctr"/>
                </a:tc>
                <a:tc>
                  <a:txBody>
                    <a:bodyPr/>
                    <a:lstStyle/>
                    <a:p>
                      <a:pPr algn="ctr"/>
                      <a:r>
                        <a:rPr lang="en-US" sz="2000" dirty="0">
                          <a:solidFill>
                            <a:srgbClr val="000000"/>
                          </a:solidFill>
                        </a:rPr>
                        <a:t>Optional</a:t>
                      </a:r>
                    </a:p>
                  </a:txBody>
                  <a:tcPr anchor="ctr"/>
                </a:tc>
                <a:extLst>
                  <a:ext uri="{0D108BD9-81ED-4DB2-BD59-A6C34878D82A}">
                    <a16:rowId xmlns:a16="http://schemas.microsoft.com/office/drawing/2014/main" val="551689582"/>
                  </a:ext>
                </a:extLst>
              </a:tr>
              <a:tr h="407147">
                <a:tc>
                  <a:txBody>
                    <a:bodyPr/>
                    <a:lstStyle/>
                    <a:p>
                      <a:pPr algn="ctr"/>
                      <a:r>
                        <a:rPr lang="en-US" sz="2000" dirty="0">
                          <a:solidFill>
                            <a:srgbClr val="000000"/>
                          </a:solidFill>
                        </a:rPr>
                        <a:t>A256GCM</a:t>
                      </a:r>
                    </a:p>
                  </a:txBody>
                  <a:tcPr/>
                </a:tc>
                <a:tc>
                  <a:txBody>
                    <a:bodyPr/>
                    <a:lstStyle/>
                    <a:p>
                      <a:pPr algn="ctr"/>
                      <a:r>
                        <a:rPr lang="en-US" sz="2000" dirty="0">
                          <a:solidFill>
                            <a:srgbClr val="000000"/>
                          </a:solidFill>
                        </a:rPr>
                        <a:t>AES GCM using 256-bit key</a:t>
                      </a:r>
                    </a:p>
                  </a:txBody>
                  <a:tcPr anchor="ctr"/>
                </a:tc>
                <a:tc>
                  <a:txBody>
                    <a:bodyPr/>
                    <a:lstStyle/>
                    <a:p>
                      <a:pPr algn="ctr"/>
                      <a:r>
                        <a:rPr lang="en-US" sz="2000" dirty="0">
                          <a:solidFill>
                            <a:srgbClr val="000000"/>
                          </a:solidFill>
                        </a:rPr>
                        <a:t>Recommended</a:t>
                      </a:r>
                    </a:p>
                  </a:txBody>
                  <a:tcPr anchor="ctr"/>
                </a:tc>
                <a:extLst>
                  <a:ext uri="{0D108BD9-81ED-4DB2-BD59-A6C34878D82A}">
                    <a16:rowId xmlns:a16="http://schemas.microsoft.com/office/drawing/2014/main" val="4177308958"/>
                  </a:ext>
                </a:extLst>
              </a:tr>
            </a:tbl>
          </a:graphicData>
        </a:graphic>
      </p:graphicFrame>
    </p:spTree>
    <p:extLst>
      <p:ext uri="{BB962C8B-B14F-4D97-AF65-F5344CB8AC3E}">
        <p14:creationId xmlns:p14="http://schemas.microsoft.com/office/powerpoint/2010/main" val="1017769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0887526" y="757137"/>
            <a:ext cx="1304474" cy="1659371"/>
          </a:xfrm>
          <a:prstGeom prst="rect">
            <a:avLst/>
          </a:prstGeom>
          <a:solidFill>
            <a:srgbClr val="D63AFF"/>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325461" y="868680"/>
            <a:ext cx="10670796" cy="1434906"/>
          </a:xfrm>
        </p:spPr>
        <p:txBody>
          <a:bodyPr>
            <a:normAutofit/>
          </a:bodyPr>
          <a:lstStyle/>
          <a:p>
            <a:r>
              <a:rPr lang="en-US" sz="4800" dirty="0"/>
              <a:t>Header Parameters Used for PBES2 Key Encryption</a:t>
            </a:r>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F8F413C2-F3F2-991C-A117-8B2D64ED1934}"/>
              </a:ext>
            </a:extLst>
          </p:cNvPr>
          <p:cNvGraphicFramePr>
            <a:graphicFrameLocks noGrp="1"/>
          </p:cNvGraphicFramePr>
          <p:nvPr>
            <p:extLst>
              <p:ext uri="{D42A27DB-BD31-4B8C-83A1-F6EECF244321}">
                <p14:modId xmlns:p14="http://schemas.microsoft.com/office/powerpoint/2010/main" val="1742068682"/>
              </p:ext>
            </p:extLst>
          </p:nvPr>
        </p:nvGraphicFramePr>
        <p:xfrm>
          <a:off x="1306287" y="2518678"/>
          <a:ext cx="10885714" cy="1559560"/>
        </p:xfrm>
        <a:graphic>
          <a:graphicData uri="http://schemas.openxmlformats.org/drawingml/2006/table">
            <a:tbl>
              <a:tblPr firstRow="1" bandRow="1">
                <a:tableStyleId>{9DCAF9ED-07DC-4A11-8D7F-57B35C25682E}</a:tableStyleId>
              </a:tblPr>
              <a:tblGrid>
                <a:gridCol w="3492149">
                  <a:extLst>
                    <a:ext uri="{9D8B030D-6E8A-4147-A177-3AD203B41FA5}">
                      <a16:colId xmlns:a16="http://schemas.microsoft.com/office/drawing/2014/main" val="2570995084"/>
                    </a:ext>
                  </a:extLst>
                </a:gridCol>
                <a:gridCol w="7393565">
                  <a:extLst>
                    <a:ext uri="{9D8B030D-6E8A-4147-A177-3AD203B41FA5}">
                      <a16:colId xmlns:a16="http://schemas.microsoft.com/office/drawing/2014/main" val="2067391969"/>
                    </a:ext>
                  </a:extLst>
                </a:gridCol>
              </a:tblGrid>
              <a:tr h="370840">
                <a:tc>
                  <a:txBody>
                    <a:bodyPr/>
                    <a:lstStyle/>
                    <a:p>
                      <a:pPr algn="ctr"/>
                      <a:r>
                        <a:rPr lang="en-US" dirty="0"/>
                        <a:t>"alg" Param Value</a:t>
                      </a:r>
                    </a:p>
                  </a:txBody>
                  <a:tcPr/>
                </a:tc>
                <a:tc>
                  <a:txBody>
                    <a:bodyPr/>
                    <a:lstStyle/>
                    <a:p>
                      <a:pPr algn="ctr"/>
                      <a:r>
                        <a:rPr lang="en-US" dirty="0">
                          <a:solidFill>
                            <a:schemeClr val="bg1"/>
                          </a:solidFill>
                        </a:rPr>
                        <a:t>Key Management Algorithm </a:t>
                      </a:r>
                    </a:p>
                  </a:txBody>
                  <a:tcPr/>
                </a:tc>
                <a:extLst>
                  <a:ext uri="{0D108BD9-81ED-4DB2-BD59-A6C34878D82A}">
                    <a16:rowId xmlns:a16="http://schemas.microsoft.com/office/drawing/2014/main" val="2139008490"/>
                  </a:ext>
                </a:extLst>
              </a:tr>
              <a:tr h="370840">
                <a:tc>
                  <a:txBody>
                    <a:bodyPr/>
                    <a:lstStyle/>
                    <a:p>
                      <a:pPr algn="ctr"/>
                      <a:r>
                        <a:rPr lang="en-US" sz="2000" dirty="0">
                          <a:solidFill>
                            <a:srgbClr val="000000"/>
                          </a:solidFill>
                        </a:rPr>
                        <a:t>PBES2-HS256+A128KW</a:t>
                      </a:r>
                    </a:p>
                  </a:txBody>
                  <a:tcPr/>
                </a:tc>
                <a:tc>
                  <a:txBody>
                    <a:bodyPr/>
                    <a:lstStyle/>
                    <a:p>
                      <a:pPr algn="ctr"/>
                      <a:r>
                        <a:rPr lang="en-US" sz="2000" dirty="0">
                          <a:solidFill>
                            <a:srgbClr val="000000"/>
                          </a:solidFill>
                        </a:rPr>
                        <a:t>PBES2 with HMAC SHA-256 and "A128KW“ wrapping</a:t>
                      </a:r>
                    </a:p>
                  </a:txBody>
                  <a:tcPr/>
                </a:tc>
                <a:extLst>
                  <a:ext uri="{0D108BD9-81ED-4DB2-BD59-A6C34878D82A}">
                    <a16:rowId xmlns:a16="http://schemas.microsoft.com/office/drawing/2014/main" val="2148870449"/>
                  </a:ext>
                </a:extLst>
              </a:tr>
              <a:tr h="370840">
                <a:tc>
                  <a:txBody>
                    <a:bodyPr/>
                    <a:lstStyle/>
                    <a:p>
                      <a:pPr algn="ctr"/>
                      <a:r>
                        <a:rPr lang="en-US" sz="2000" dirty="0">
                          <a:solidFill>
                            <a:srgbClr val="000000"/>
                          </a:solidFill>
                        </a:rPr>
                        <a:t>PBES2-HS384+A192KW</a:t>
                      </a:r>
                    </a:p>
                  </a:txBody>
                  <a:tcPr/>
                </a:tc>
                <a:tc>
                  <a:txBody>
                    <a:bodyPr/>
                    <a:lstStyle/>
                    <a:p>
                      <a:pPr algn="ctr"/>
                      <a:r>
                        <a:rPr lang="en-US" sz="2000" dirty="0">
                          <a:solidFill>
                            <a:srgbClr val="000000"/>
                          </a:solidFill>
                        </a:rPr>
                        <a:t>PBES2 with HMAC SHA-384 and "A192KW“ wrapping</a:t>
                      </a:r>
                    </a:p>
                  </a:txBody>
                  <a:tcPr anchor="ctr"/>
                </a:tc>
                <a:extLst>
                  <a:ext uri="{0D108BD9-81ED-4DB2-BD59-A6C34878D82A}">
                    <a16:rowId xmlns:a16="http://schemas.microsoft.com/office/drawing/2014/main" val="3099138241"/>
                  </a:ext>
                </a:extLst>
              </a:tr>
              <a:tr h="370840">
                <a:tc>
                  <a:txBody>
                    <a:bodyPr/>
                    <a:lstStyle/>
                    <a:p>
                      <a:pPr algn="ctr"/>
                      <a:r>
                        <a:rPr lang="en-US" sz="2000" dirty="0">
                          <a:solidFill>
                            <a:srgbClr val="000000"/>
                          </a:solidFill>
                        </a:rPr>
                        <a:t>PBES2-HS512+A256KW</a:t>
                      </a:r>
                    </a:p>
                  </a:txBody>
                  <a:tcPr/>
                </a:tc>
                <a:tc>
                  <a:txBody>
                    <a:bodyPr/>
                    <a:lstStyle/>
                    <a:p>
                      <a:pPr algn="ctr"/>
                      <a:r>
                        <a:rPr lang="en-US" sz="2000" dirty="0">
                          <a:solidFill>
                            <a:srgbClr val="000000"/>
                          </a:solidFill>
                        </a:rPr>
                        <a:t>PBES2 with HMAC SHA-512 and "A256KW“ wrapping</a:t>
                      </a:r>
                    </a:p>
                  </a:txBody>
                  <a:tcPr anchor="ctr"/>
                </a:tc>
                <a:extLst>
                  <a:ext uri="{0D108BD9-81ED-4DB2-BD59-A6C34878D82A}">
                    <a16:rowId xmlns:a16="http://schemas.microsoft.com/office/drawing/2014/main" val="2691796713"/>
                  </a:ext>
                </a:extLst>
              </a:tr>
            </a:tbl>
          </a:graphicData>
        </a:graphic>
      </p:graphicFrame>
      <p:graphicFrame>
        <p:nvGraphicFramePr>
          <p:cNvPr id="4" name="Table 3">
            <a:extLst>
              <a:ext uri="{FF2B5EF4-FFF2-40B4-BE49-F238E27FC236}">
                <a16:creationId xmlns:a16="http://schemas.microsoft.com/office/drawing/2014/main" id="{7A33B1AD-3A26-E88E-C023-7E03F81EC7F4}"/>
              </a:ext>
            </a:extLst>
          </p:cNvPr>
          <p:cNvGraphicFramePr>
            <a:graphicFrameLocks noGrp="1"/>
          </p:cNvGraphicFramePr>
          <p:nvPr>
            <p:extLst>
              <p:ext uri="{D42A27DB-BD31-4B8C-83A1-F6EECF244321}">
                <p14:modId xmlns:p14="http://schemas.microsoft.com/office/powerpoint/2010/main" val="3526029177"/>
              </p:ext>
            </p:extLst>
          </p:nvPr>
        </p:nvGraphicFramePr>
        <p:xfrm>
          <a:off x="1306286" y="4324821"/>
          <a:ext cx="10885714" cy="2042160"/>
        </p:xfrm>
        <a:graphic>
          <a:graphicData uri="http://schemas.openxmlformats.org/drawingml/2006/table">
            <a:tbl>
              <a:tblPr firstRow="1" bandRow="1">
                <a:tableStyleId>{9DCAF9ED-07DC-4A11-8D7F-57B35C25682E}</a:tableStyleId>
              </a:tblPr>
              <a:tblGrid>
                <a:gridCol w="2659224">
                  <a:extLst>
                    <a:ext uri="{9D8B030D-6E8A-4147-A177-3AD203B41FA5}">
                      <a16:colId xmlns:a16="http://schemas.microsoft.com/office/drawing/2014/main" val="2570995084"/>
                    </a:ext>
                  </a:extLst>
                </a:gridCol>
                <a:gridCol w="8226490">
                  <a:extLst>
                    <a:ext uri="{9D8B030D-6E8A-4147-A177-3AD203B41FA5}">
                      <a16:colId xmlns:a16="http://schemas.microsoft.com/office/drawing/2014/main" val="2067391969"/>
                    </a:ext>
                  </a:extLst>
                </a:gridCol>
              </a:tblGrid>
              <a:tr h="370840">
                <a:tc>
                  <a:txBody>
                    <a:bodyPr/>
                    <a:lstStyle/>
                    <a:p>
                      <a:pPr algn="ctr"/>
                      <a:r>
                        <a:rPr lang="en-US" dirty="0"/>
                        <a:t>Additional Header Parameters</a:t>
                      </a:r>
                    </a:p>
                  </a:txBody>
                  <a:tcPr/>
                </a:tc>
                <a:tc>
                  <a:txBody>
                    <a:bodyPr/>
                    <a:lstStyle/>
                    <a:p>
                      <a:pPr algn="ctr"/>
                      <a:r>
                        <a:rPr lang="en-US" dirty="0">
                          <a:solidFill>
                            <a:schemeClr val="bg1"/>
                          </a:solidFill>
                        </a:rPr>
                        <a:t>Value</a:t>
                      </a:r>
                    </a:p>
                  </a:txBody>
                  <a:tcPr anchor="ctr"/>
                </a:tc>
                <a:extLst>
                  <a:ext uri="{0D108BD9-81ED-4DB2-BD59-A6C34878D82A}">
                    <a16:rowId xmlns:a16="http://schemas.microsoft.com/office/drawing/2014/main" val="2139008490"/>
                  </a:ext>
                </a:extLst>
              </a:tr>
              <a:tr h="370840">
                <a:tc>
                  <a:txBody>
                    <a:bodyPr/>
                    <a:lstStyle/>
                    <a:p>
                      <a:pPr algn="ctr"/>
                      <a:r>
                        <a:rPr lang="en-US" sz="2000" dirty="0">
                          <a:solidFill>
                            <a:srgbClr val="000000"/>
                          </a:solidFill>
                        </a:rPr>
                        <a:t>"p2s" (PBES2 Salt Input) </a:t>
                      </a:r>
                    </a:p>
                  </a:txBody>
                  <a:tcPr/>
                </a:tc>
                <a:tc>
                  <a:txBody>
                    <a:bodyPr/>
                    <a:lstStyle/>
                    <a:p>
                      <a:pPr algn="ctr"/>
                      <a:r>
                        <a:rPr lang="en-US" sz="2000" dirty="0">
                          <a:solidFill>
                            <a:srgbClr val="000000"/>
                          </a:solidFill>
                        </a:rPr>
                        <a:t>A Salt Input value containing 8 or more octets MUST be</a:t>
                      </a:r>
                    </a:p>
                    <a:p>
                      <a:pPr algn="ctr"/>
                      <a:r>
                        <a:rPr lang="en-US" sz="2000" dirty="0">
                          <a:solidFill>
                            <a:srgbClr val="000000"/>
                          </a:solidFill>
                        </a:rPr>
                        <a:t>   used -&gt; BASE64URL(Salt Input)</a:t>
                      </a:r>
                    </a:p>
                  </a:txBody>
                  <a:tcPr/>
                </a:tc>
                <a:extLst>
                  <a:ext uri="{0D108BD9-81ED-4DB2-BD59-A6C34878D82A}">
                    <a16:rowId xmlns:a16="http://schemas.microsoft.com/office/drawing/2014/main" val="2148870449"/>
                  </a:ext>
                </a:extLst>
              </a:tr>
              <a:tr h="370840">
                <a:tc>
                  <a:txBody>
                    <a:bodyPr/>
                    <a:lstStyle/>
                    <a:p>
                      <a:pPr algn="ctr"/>
                      <a:r>
                        <a:rPr lang="en-US" sz="2000" dirty="0">
                          <a:solidFill>
                            <a:srgbClr val="000000"/>
                          </a:solidFill>
                        </a:rPr>
                        <a:t>"p2c" (PBES2 Count)</a:t>
                      </a:r>
                    </a:p>
                  </a:txBody>
                  <a:tcPr/>
                </a:tc>
                <a:tc>
                  <a:txBody>
                    <a:bodyPr/>
                    <a:lstStyle/>
                    <a:p>
                      <a:pPr algn="ctr"/>
                      <a:r>
                        <a:rPr lang="en-US" sz="2000" dirty="0">
                          <a:solidFill>
                            <a:srgbClr val="000000"/>
                          </a:solidFill>
                        </a:rPr>
                        <a:t>PBKDF2 iteration count, represented as a positive JSON integer. A minimum iteration count of 1000 is RECOMMENDED</a:t>
                      </a:r>
                    </a:p>
                  </a:txBody>
                  <a:tcPr anchor="ctr"/>
                </a:tc>
                <a:extLst>
                  <a:ext uri="{0D108BD9-81ED-4DB2-BD59-A6C34878D82A}">
                    <a16:rowId xmlns:a16="http://schemas.microsoft.com/office/drawing/2014/main" val="3099138241"/>
                  </a:ext>
                </a:extLst>
              </a:tr>
            </a:tbl>
          </a:graphicData>
        </a:graphic>
      </p:graphicFrame>
    </p:spTree>
    <p:extLst>
      <p:ext uri="{BB962C8B-B14F-4D97-AF65-F5344CB8AC3E}">
        <p14:creationId xmlns:p14="http://schemas.microsoft.com/office/powerpoint/2010/main" val="3731285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Attack 3: Billion Hashes Attack</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solidFill>
                <a:srgbClr val="000000"/>
              </a:solidFill>
            </a:endParaRPr>
          </a:p>
        </p:txBody>
      </p:sp>
      <p:sp>
        <p:nvSpPr>
          <p:cNvPr id="13" name="TextBox 12">
            <a:extLst>
              <a:ext uri="{FF2B5EF4-FFF2-40B4-BE49-F238E27FC236}">
                <a16:creationId xmlns:a16="http://schemas.microsoft.com/office/drawing/2014/main" id="{0AC4CE11-C622-DDAC-6AC0-0C299B05014A}"/>
              </a:ext>
            </a:extLst>
          </p:cNvPr>
          <p:cNvSpPr txBox="1"/>
          <p:nvPr/>
        </p:nvSpPr>
        <p:spPr>
          <a:xfrm>
            <a:off x="1526796" y="2625755"/>
            <a:ext cx="10477850" cy="3785652"/>
          </a:xfrm>
          <a:prstGeom prst="rect">
            <a:avLst/>
          </a:prstGeom>
          <a:noFill/>
        </p:spPr>
        <p:txBody>
          <a:bodyPr wrap="square" rtlCol="0">
            <a:spAutoFit/>
          </a:bodyPr>
          <a:lstStyle/>
          <a:p>
            <a:pPr lvl="1"/>
            <a:r>
              <a:rPr lang="en-US" sz="2000" dirty="0">
                <a:solidFill>
                  <a:srgbClr val="000000"/>
                </a:solidFill>
              </a:rPr>
              <a:t>{</a:t>
            </a:r>
          </a:p>
          <a:p>
            <a:pPr lvl="1"/>
            <a:r>
              <a:rPr lang="en-US" sz="2000" dirty="0">
                <a:solidFill>
                  <a:srgbClr val="000000"/>
                </a:solidFill>
              </a:rPr>
              <a:t>  "alg": "PBES2-HS512+A256KW",</a:t>
            </a:r>
          </a:p>
          <a:p>
            <a:pPr lvl="1"/>
            <a:r>
              <a:rPr lang="en-US" sz="2000" dirty="0">
                <a:solidFill>
                  <a:srgbClr val="000000"/>
                </a:solidFill>
              </a:rPr>
              <a:t>  "p2s": "AAAAAAAAAAAAAAAAAAAAAA",</a:t>
            </a:r>
          </a:p>
          <a:p>
            <a:pPr lvl="1"/>
            <a:r>
              <a:rPr lang="en-US" sz="2000" dirty="0">
                <a:solidFill>
                  <a:srgbClr val="000000"/>
                </a:solidFill>
              </a:rPr>
              <a:t>  "</a:t>
            </a:r>
            <a:r>
              <a:rPr lang="en-US" sz="2000" dirty="0">
                <a:solidFill>
                  <a:srgbClr val="FF0000"/>
                </a:solidFill>
              </a:rPr>
              <a:t>p2c</a:t>
            </a:r>
            <a:r>
              <a:rPr lang="en-US" sz="2000" dirty="0">
                <a:solidFill>
                  <a:srgbClr val="000000"/>
                </a:solidFill>
              </a:rPr>
              <a:t>": </a:t>
            </a:r>
            <a:r>
              <a:rPr lang="en-US" sz="2000" dirty="0">
                <a:solidFill>
                  <a:srgbClr val="FF0000"/>
                </a:solidFill>
              </a:rPr>
              <a:t>2147483647</a:t>
            </a:r>
            <a:r>
              <a:rPr lang="en-US" sz="2000" dirty="0">
                <a:solidFill>
                  <a:srgbClr val="000000"/>
                </a:solidFill>
              </a:rPr>
              <a:t>,</a:t>
            </a:r>
          </a:p>
          <a:p>
            <a:pPr lvl="1"/>
            <a:r>
              <a:rPr lang="en-US" sz="2000" dirty="0">
                <a:solidFill>
                  <a:srgbClr val="000000"/>
                </a:solidFill>
              </a:rPr>
              <a:t>  "enc": "A128CBC-HS256"</a:t>
            </a:r>
          </a:p>
          <a:p>
            <a:pPr lvl="1"/>
            <a:r>
              <a:rPr lang="en-US" sz="2000" dirty="0">
                <a:solidFill>
                  <a:srgbClr val="000000"/>
                </a:solidFill>
              </a:rPr>
              <a:t>}</a:t>
            </a:r>
          </a:p>
          <a:p>
            <a:endParaRPr lang="en-US" sz="2000" dirty="0">
              <a:solidFill>
                <a:srgbClr val="000000"/>
              </a:solidFill>
            </a:endParaRPr>
          </a:p>
          <a:p>
            <a:r>
              <a:rPr lang="en-US" sz="2000" dirty="0">
                <a:solidFill>
                  <a:srgbClr val="000000"/>
                </a:solidFill>
              </a:rPr>
              <a:t>• Rest of the JWE can consist of bogus strings.</a:t>
            </a:r>
          </a:p>
          <a:p>
            <a:r>
              <a:rPr lang="en-US" sz="2000" dirty="0">
                <a:solidFill>
                  <a:srgbClr val="000000"/>
                </a:solidFill>
              </a:rPr>
              <a:t>• The server needs to compute billion hashes to derive the content encryption key before it can determine that this JWT is invalid.</a:t>
            </a:r>
          </a:p>
          <a:p>
            <a:r>
              <a:rPr lang="en-US" sz="2000" dirty="0">
                <a:solidFill>
                  <a:srgbClr val="000000"/>
                </a:solidFill>
              </a:rPr>
              <a:t>• Unauthenticated: attacker does not need to know what a valid token looks like.</a:t>
            </a:r>
          </a:p>
          <a:p>
            <a:r>
              <a:rPr lang="en-US" sz="2000" dirty="0">
                <a:solidFill>
                  <a:srgbClr val="000000"/>
                </a:solidFill>
              </a:rPr>
              <a:t>• It has to do this for every request with a JWT!</a:t>
            </a:r>
            <a:endParaRPr lang="en-US" dirty="0">
              <a:solidFill>
                <a:srgbClr val="000000"/>
              </a:solidFill>
            </a:endParaRPr>
          </a:p>
        </p:txBody>
      </p:sp>
    </p:spTree>
    <p:extLst>
      <p:ext uri="{BB962C8B-B14F-4D97-AF65-F5344CB8AC3E}">
        <p14:creationId xmlns:p14="http://schemas.microsoft.com/office/powerpoint/2010/main" val="3151093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bwMode="blackGray">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A01DDE-FF50-C02A-CCAD-89AA31316FF9}"/>
              </a:ext>
            </a:extLst>
          </p:cNvPr>
          <p:cNvSpPr/>
          <p:nvPr/>
        </p:nvSpPr>
        <p:spPr>
          <a:xfrm>
            <a:off x="1259633" y="783771"/>
            <a:ext cx="10932367" cy="1446245"/>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A95D57-AB2C-4C3E-9C97-3875158561FB}"/>
              </a:ext>
            </a:extLst>
          </p:cNvPr>
          <p:cNvSpPr>
            <a:spLocks noGrp="1"/>
          </p:cNvSpPr>
          <p:nvPr>
            <p:ph type="title"/>
          </p:nvPr>
        </p:nvSpPr>
        <p:spPr>
          <a:xfrm>
            <a:off x="1783974" y="803365"/>
            <a:ext cx="8590084" cy="1434906"/>
          </a:xfrm>
        </p:spPr>
        <p:txBody>
          <a:bodyPr>
            <a:normAutofit/>
          </a:bodyPr>
          <a:lstStyle/>
          <a:p>
            <a:r>
              <a:rPr lang="en-US" sz="4800" dirty="0"/>
              <a:t>Impacted JWT libraries</a:t>
            </a:r>
          </a:p>
        </p:txBody>
      </p:sp>
      <p:sp>
        <p:nvSpPr>
          <p:cNvPr id="10" name="Rectangle 9">
            <a:extLst>
              <a:ext uri="{FF2B5EF4-FFF2-40B4-BE49-F238E27FC236}">
                <a16:creationId xmlns:a16="http://schemas.microsoft.com/office/drawing/2014/main" id="{0C6C4027-4F93-4CBA-AC44-97487184CFB6}"/>
              </a:ext>
              <a:ext uri="{C183D7F6-B498-43B3-948B-1728B52AA6E4}">
                <adec:decorative xmlns:adec="http://schemas.microsoft.com/office/drawing/2017/decorative" val="1"/>
              </a:ext>
            </a:extLst>
          </p:cNvPr>
          <p:cNvSpPr/>
          <p:nvPr/>
        </p:nvSpPr>
        <p:spPr>
          <a:xfrm>
            <a:off x="1287810" y="2526525"/>
            <a:ext cx="1090597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a:extLst>
              <a:ext uri="{FF2B5EF4-FFF2-40B4-BE49-F238E27FC236}">
                <a16:creationId xmlns:a16="http://schemas.microsoft.com/office/drawing/2014/main" id="{A329755C-23D4-B51F-E0B6-5AFA2D521E39}"/>
              </a:ext>
            </a:extLst>
          </p:cNvPr>
          <p:cNvGraphicFramePr>
            <a:graphicFrameLocks noGrp="1"/>
          </p:cNvGraphicFramePr>
          <p:nvPr>
            <p:extLst>
              <p:ext uri="{D42A27DB-BD31-4B8C-83A1-F6EECF244321}">
                <p14:modId xmlns:p14="http://schemas.microsoft.com/office/powerpoint/2010/main" val="2014964504"/>
              </p:ext>
            </p:extLst>
          </p:nvPr>
        </p:nvGraphicFramePr>
        <p:xfrm>
          <a:off x="1278294" y="2519265"/>
          <a:ext cx="10913707" cy="3762117"/>
        </p:xfrm>
        <a:graphic>
          <a:graphicData uri="http://schemas.openxmlformats.org/drawingml/2006/table">
            <a:tbl>
              <a:tblPr firstRow="1" bandRow="1">
                <a:tableStyleId>{21E4AEA4-8DFA-4A89-87EB-49C32662AFE0}</a:tableStyleId>
              </a:tblPr>
              <a:tblGrid>
                <a:gridCol w="1466978">
                  <a:extLst>
                    <a:ext uri="{9D8B030D-6E8A-4147-A177-3AD203B41FA5}">
                      <a16:colId xmlns:a16="http://schemas.microsoft.com/office/drawing/2014/main" val="2570995084"/>
                    </a:ext>
                  </a:extLst>
                </a:gridCol>
                <a:gridCol w="1466978">
                  <a:extLst>
                    <a:ext uri="{9D8B030D-6E8A-4147-A177-3AD203B41FA5}">
                      <a16:colId xmlns:a16="http://schemas.microsoft.com/office/drawing/2014/main" val="3856400586"/>
                    </a:ext>
                  </a:extLst>
                </a:gridCol>
                <a:gridCol w="2533783">
                  <a:extLst>
                    <a:ext uri="{9D8B030D-6E8A-4147-A177-3AD203B41FA5}">
                      <a16:colId xmlns:a16="http://schemas.microsoft.com/office/drawing/2014/main" val="2067391969"/>
                    </a:ext>
                  </a:extLst>
                </a:gridCol>
                <a:gridCol w="3041779">
                  <a:extLst>
                    <a:ext uri="{9D8B030D-6E8A-4147-A177-3AD203B41FA5}">
                      <a16:colId xmlns:a16="http://schemas.microsoft.com/office/drawing/2014/main" val="3898263390"/>
                    </a:ext>
                  </a:extLst>
                </a:gridCol>
                <a:gridCol w="2404189">
                  <a:extLst>
                    <a:ext uri="{9D8B030D-6E8A-4147-A177-3AD203B41FA5}">
                      <a16:colId xmlns:a16="http://schemas.microsoft.com/office/drawing/2014/main" val="3601848666"/>
                    </a:ext>
                  </a:extLst>
                </a:gridCol>
              </a:tblGrid>
              <a:tr h="482082">
                <a:tc>
                  <a:txBody>
                    <a:bodyPr/>
                    <a:lstStyle/>
                    <a:p>
                      <a:pPr algn="ctr"/>
                      <a:r>
                        <a:rPr lang="en-US" dirty="0"/>
                        <a:t>Library</a:t>
                      </a:r>
                    </a:p>
                  </a:txBody>
                  <a:tcPr/>
                </a:tc>
                <a:tc>
                  <a:txBody>
                    <a:bodyPr/>
                    <a:lstStyle/>
                    <a:p>
                      <a:pPr algn="ctr"/>
                      <a:r>
                        <a:rPr lang="en-US" dirty="0"/>
                        <a:t>Language</a:t>
                      </a:r>
                    </a:p>
                  </a:txBody>
                  <a:tcPr/>
                </a:tc>
                <a:tc>
                  <a:txBody>
                    <a:bodyPr/>
                    <a:lstStyle/>
                    <a:p>
                      <a:pPr algn="ctr"/>
                      <a:r>
                        <a:rPr lang="en-US" dirty="0">
                          <a:solidFill>
                            <a:schemeClr val="bg1"/>
                          </a:solidFill>
                        </a:rPr>
                        <a:t>Affected Versions</a:t>
                      </a:r>
                    </a:p>
                  </a:txBody>
                  <a:tcPr/>
                </a:tc>
                <a:tc>
                  <a:txBody>
                    <a:bodyPr/>
                    <a:lstStyle/>
                    <a:p>
                      <a:pPr algn="ctr"/>
                      <a:r>
                        <a:rPr lang="en-US" dirty="0">
                          <a:solidFill>
                            <a:schemeClr val="bg1"/>
                          </a:solidFill>
                        </a:rPr>
                        <a:t>Vulnerability</a:t>
                      </a:r>
                    </a:p>
                  </a:txBody>
                  <a:tcPr/>
                </a:tc>
                <a:tc>
                  <a:txBody>
                    <a:bodyPr/>
                    <a:lstStyle/>
                    <a:p>
                      <a:pPr algn="ctr"/>
                      <a:r>
                        <a:rPr lang="en-US" dirty="0">
                          <a:solidFill>
                            <a:schemeClr val="bg1"/>
                          </a:solidFill>
                        </a:rPr>
                        <a:t>CVE</a:t>
                      </a:r>
                    </a:p>
                  </a:txBody>
                  <a:tcPr/>
                </a:tc>
                <a:extLst>
                  <a:ext uri="{0D108BD9-81ED-4DB2-BD59-A6C34878D82A}">
                    <a16:rowId xmlns:a16="http://schemas.microsoft.com/office/drawing/2014/main" val="2139008490"/>
                  </a:ext>
                </a:extLst>
              </a:tr>
              <a:tr h="515100">
                <a:tc>
                  <a:txBody>
                    <a:bodyPr/>
                    <a:lstStyle/>
                    <a:p>
                      <a:pPr algn="ctr"/>
                      <a:r>
                        <a:rPr lang="en-US" sz="2000" dirty="0" err="1">
                          <a:solidFill>
                            <a:srgbClr val="000000"/>
                          </a:solidFill>
                        </a:rPr>
                        <a:t>Authlib</a:t>
                      </a:r>
                      <a:endParaRPr lang="en-US" sz="2000" dirty="0">
                        <a:solidFill>
                          <a:srgbClr val="000000"/>
                        </a:solidFill>
                      </a:endParaRPr>
                    </a:p>
                  </a:txBody>
                  <a:tcPr/>
                </a:tc>
                <a:tc>
                  <a:txBody>
                    <a:bodyPr/>
                    <a:lstStyle/>
                    <a:p>
                      <a:pPr algn="ctr"/>
                      <a:r>
                        <a:rPr lang="en-US" sz="2000" dirty="0">
                          <a:solidFill>
                            <a:srgbClr val="000000"/>
                          </a:solidFill>
                        </a:rPr>
                        <a:t>Python</a:t>
                      </a:r>
                    </a:p>
                  </a:txBody>
                  <a:tcPr/>
                </a:tc>
                <a:tc>
                  <a:txBody>
                    <a:bodyPr/>
                    <a:lstStyle/>
                    <a:p>
                      <a:pPr algn="ctr"/>
                      <a:r>
                        <a:rPr lang="en-US" sz="2000" dirty="0">
                          <a:solidFill>
                            <a:srgbClr val="000000"/>
                          </a:solidFill>
                        </a:rPr>
                        <a:t>&lt; v1.1.0</a:t>
                      </a:r>
                    </a:p>
                  </a:txBody>
                  <a:tcPr/>
                </a:tc>
                <a:tc>
                  <a:txBody>
                    <a:bodyPr/>
                    <a:lstStyle/>
                    <a:p>
                      <a:pPr algn="ctr"/>
                      <a:r>
                        <a:rPr lang="en-US" sz="2000" dirty="0">
                          <a:solidFill>
                            <a:srgbClr val="000000"/>
                          </a:solidFill>
                        </a:rPr>
                        <a:t>Sign/encrypt confusion</a:t>
                      </a:r>
                    </a:p>
                  </a:txBody>
                  <a:tcPr/>
                </a:tc>
                <a:tc>
                  <a:txBody>
                    <a:bodyPr/>
                    <a:lstStyle/>
                    <a:p>
                      <a:pPr algn="ctr"/>
                      <a:r>
                        <a:rPr lang="en-US" sz="2000" dirty="0">
                          <a:solidFill>
                            <a:srgbClr val="000000"/>
                          </a:solidFill>
                        </a:rPr>
                        <a:t>CVE-2022-39174</a:t>
                      </a:r>
                    </a:p>
                  </a:txBody>
                  <a:tcPr/>
                </a:tc>
                <a:extLst>
                  <a:ext uri="{0D108BD9-81ED-4DB2-BD59-A6C34878D82A}">
                    <a16:rowId xmlns:a16="http://schemas.microsoft.com/office/drawing/2014/main" val="2148870449"/>
                  </a:ext>
                </a:extLst>
              </a:tr>
              <a:tr h="515100">
                <a:tc>
                  <a:txBody>
                    <a:bodyPr/>
                    <a:lstStyle/>
                    <a:p>
                      <a:pPr algn="ctr"/>
                      <a:r>
                        <a:rPr lang="en-US" sz="2000" dirty="0" err="1">
                          <a:solidFill>
                            <a:srgbClr val="000000"/>
                          </a:solidFill>
                        </a:rPr>
                        <a:t>JWCrypto</a:t>
                      </a:r>
                      <a:endParaRPr lang="en-US" sz="2000" dirty="0">
                        <a:solidFill>
                          <a:srgbClr val="000000"/>
                        </a:solidFill>
                      </a:endParaRPr>
                    </a:p>
                  </a:txBody>
                  <a:tcPr/>
                </a:tc>
                <a:tc>
                  <a:txBody>
                    <a:bodyPr/>
                    <a:lstStyle/>
                    <a:p>
                      <a:pPr algn="ctr"/>
                      <a:r>
                        <a:rPr lang="en-US" sz="2000" dirty="0">
                          <a:solidFill>
                            <a:srgbClr val="000000"/>
                          </a:solidFill>
                        </a:rPr>
                        <a:t>Python</a:t>
                      </a:r>
                    </a:p>
                  </a:txBody>
                  <a:tcPr/>
                </a:tc>
                <a:tc>
                  <a:txBody>
                    <a:bodyPr/>
                    <a:lstStyle/>
                    <a:p>
                      <a:pPr algn="ctr"/>
                      <a:r>
                        <a:rPr lang="en-US" sz="2000" dirty="0">
                          <a:solidFill>
                            <a:srgbClr val="000000"/>
                          </a:solidFill>
                        </a:rPr>
                        <a:t>&lt; v1.4</a:t>
                      </a:r>
                    </a:p>
                  </a:txBody>
                  <a:tcPr anchor="ctr"/>
                </a:tc>
                <a:tc>
                  <a:txBody>
                    <a:bodyPr/>
                    <a:lstStyle/>
                    <a:p>
                      <a:pPr algn="ctr"/>
                      <a:r>
                        <a:rPr lang="en-US" sz="2000" dirty="0">
                          <a:solidFill>
                            <a:srgbClr val="000000"/>
                          </a:solidFill>
                        </a:rPr>
                        <a:t>Sign/encrypt confusion</a:t>
                      </a:r>
                    </a:p>
                  </a:txBody>
                  <a:tcPr anchor="ctr"/>
                </a:tc>
                <a:tc>
                  <a:txBody>
                    <a:bodyPr/>
                    <a:lstStyle/>
                    <a:p>
                      <a:pPr algn="ctr"/>
                      <a:r>
                        <a:rPr lang="en-US" sz="2000" dirty="0">
                          <a:solidFill>
                            <a:srgbClr val="000000"/>
                          </a:solidFill>
                        </a:rPr>
                        <a:t>CVE-2022-3102</a:t>
                      </a:r>
                    </a:p>
                  </a:txBody>
                  <a:tcPr anchor="ctr"/>
                </a:tc>
                <a:extLst>
                  <a:ext uri="{0D108BD9-81ED-4DB2-BD59-A6C34878D82A}">
                    <a16:rowId xmlns:a16="http://schemas.microsoft.com/office/drawing/2014/main" val="3099138241"/>
                  </a:ext>
                </a:extLst>
              </a:tr>
              <a:tr h="515100">
                <a:tc>
                  <a:txBody>
                    <a:bodyPr/>
                    <a:lstStyle/>
                    <a:p>
                      <a:pPr algn="ctr"/>
                      <a:r>
                        <a:rPr lang="en-US" sz="2000" dirty="0">
                          <a:solidFill>
                            <a:srgbClr val="000000"/>
                          </a:solidFill>
                        </a:rPr>
                        <a:t>JWX</a:t>
                      </a:r>
                    </a:p>
                  </a:txBody>
                  <a:tcPr/>
                </a:tc>
                <a:tc>
                  <a:txBody>
                    <a:bodyPr/>
                    <a:lstStyle/>
                    <a:p>
                      <a:pPr algn="ctr"/>
                      <a:r>
                        <a:rPr lang="en-US" sz="2000" dirty="0">
                          <a:solidFill>
                            <a:srgbClr val="000000"/>
                          </a:solidFill>
                        </a:rPr>
                        <a:t>PHP</a:t>
                      </a:r>
                    </a:p>
                  </a:txBody>
                  <a:tcPr/>
                </a:tc>
                <a:tc>
                  <a:txBody>
                    <a:bodyPr/>
                    <a:lstStyle/>
                    <a:p>
                      <a:pPr algn="ctr"/>
                      <a:r>
                        <a:rPr lang="en-US" sz="2000" dirty="0">
                          <a:solidFill>
                            <a:srgbClr val="000000"/>
                          </a:solidFill>
                        </a:rPr>
                        <a:t>&lt; 0.12.0</a:t>
                      </a:r>
                    </a:p>
                  </a:txBody>
                  <a:tcPr anchor="ctr"/>
                </a:tc>
                <a:tc>
                  <a:txBody>
                    <a:bodyPr/>
                    <a:lstStyle/>
                    <a:p>
                      <a:pPr algn="ctr"/>
                      <a:r>
                        <a:rPr lang="en-US" sz="2000" dirty="0">
                          <a:solidFill>
                            <a:srgbClr val="000000"/>
                          </a:solidFill>
                        </a:rPr>
                        <a:t>Sign/encrypt confusion</a:t>
                      </a:r>
                    </a:p>
                  </a:txBody>
                  <a:tcPr anchor="ctr"/>
                </a:tc>
                <a:tc>
                  <a:txBody>
                    <a:bodyPr/>
                    <a:lstStyle/>
                    <a:p>
                      <a:pPr algn="ctr"/>
                      <a:endParaRPr lang="en-US" sz="2000" dirty="0">
                        <a:solidFill>
                          <a:srgbClr val="000000"/>
                        </a:solidFill>
                      </a:endParaRPr>
                    </a:p>
                  </a:txBody>
                  <a:tcPr anchor="ctr"/>
                </a:tc>
                <a:extLst>
                  <a:ext uri="{0D108BD9-81ED-4DB2-BD59-A6C34878D82A}">
                    <a16:rowId xmlns:a16="http://schemas.microsoft.com/office/drawing/2014/main" val="2691796713"/>
                  </a:ext>
                </a:extLst>
              </a:tr>
              <a:tr h="515100">
                <a:tc>
                  <a:txBody>
                    <a:bodyPr/>
                    <a:lstStyle/>
                    <a:p>
                      <a:pPr algn="ctr"/>
                      <a:r>
                        <a:rPr lang="en-US" sz="2000" dirty="0">
                          <a:solidFill>
                            <a:srgbClr val="000000"/>
                          </a:solidFill>
                        </a:rPr>
                        <a:t>Python-</a:t>
                      </a:r>
                      <a:r>
                        <a:rPr lang="en-US" sz="2000" dirty="0" err="1">
                          <a:solidFill>
                            <a:srgbClr val="000000"/>
                          </a:solidFill>
                        </a:rPr>
                        <a:t>jwt</a:t>
                      </a:r>
                      <a:endParaRPr lang="en-US" sz="2000" dirty="0">
                        <a:solidFill>
                          <a:srgbClr val="000000"/>
                        </a:solidFill>
                      </a:endParaRPr>
                    </a:p>
                  </a:txBody>
                  <a:tcPr/>
                </a:tc>
                <a:tc>
                  <a:txBody>
                    <a:bodyPr/>
                    <a:lstStyle/>
                    <a:p>
                      <a:pPr algn="ctr"/>
                      <a:r>
                        <a:rPr lang="en-US" sz="2000" dirty="0">
                          <a:solidFill>
                            <a:srgbClr val="000000"/>
                          </a:solidFill>
                        </a:rPr>
                        <a:t>Python</a:t>
                      </a:r>
                    </a:p>
                  </a:txBody>
                  <a:tcPr/>
                </a:tc>
                <a:tc>
                  <a:txBody>
                    <a:bodyPr/>
                    <a:lstStyle/>
                    <a:p>
                      <a:pPr algn="ctr"/>
                      <a:r>
                        <a:rPr lang="en-US" sz="2000" dirty="0">
                          <a:solidFill>
                            <a:srgbClr val="000000"/>
                          </a:solidFill>
                        </a:rPr>
                        <a:t>&lt; v3.3.4</a:t>
                      </a:r>
                    </a:p>
                  </a:txBody>
                  <a:tcPr anchor="ctr"/>
                </a:tc>
                <a:tc>
                  <a:txBody>
                    <a:bodyPr/>
                    <a:lstStyle/>
                    <a:p>
                      <a:pPr algn="ctr"/>
                      <a:r>
                        <a:rPr lang="en-US" sz="2000" dirty="0">
                          <a:solidFill>
                            <a:srgbClr val="000000"/>
                          </a:solidFill>
                        </a:rPr>
                        <a:t>Polyglot token</a:t>
                      </a:r>
                    </a:p>
                  </a:txBody>
                  <a:tcPr anchor="ctr"/>
                </a:tc>
                <a:tc>
                  <a:txBody>
                    <a:bodyPr/>
                    <a:lstStyle/>
                    <a:p>
                      <a:pPr algn="ctr"/>
                      <a:r>
                        <a:rPr lang="en-US" sz="2000" dirty="0">
                          <a:solidFill>
                            <a:srgbClr val="000000"/>
                          </a:solidFill>
                        </a:rPr>
                        <a:t>CVE-2022-39227</a:t>
                      </a:r>
                    </a:p>
                  </a:txBody>
                  <a:tcPr anchor="ctr"/>
                </a:tc>
                <a:extLst>
                  <a:ext uri="{0D108BD9-81ED-4DB2-BD59-A6C34878D82A}">
                    <a16:rowId xmlns:a16="http://schemas.microsoft.com/office/drawing/2014/main" val="42457191"/>
                  </a:ext>
                </a:extLst>
              </a:tr>
              <a:tr h="704535">
                <a:tc>
                  <a:txBody>
                    <a:bodyPr/>
                    <a:lstStyle/>
                    <a:p>
                      <a:pPr algn="ctr"/>
                      <a:r>
                        <a:rPr lang="en-US" sz="2000" dirty="0">
                          <a:solidFill>
                            <a:srgbClr val="000000"/>
                          </a:solidFill>
                        </a:rPr>
                        <a:t>Jose</a:t>
                      </a:r>
                    </a:p>
                  </a:txBody>
                  <a:tcPr/>
                </a:tc>
                <a:tc>
                  <a:txBody>
                    <a:bodyPr/>
                    <a:lstStyle/>
                    <a:p>
                      <a:pPr algn="ctr"/>
                      <a:r>
                        <a:rPr lang="en-US" sz="2000" dirty="0">
                          <a:solidFill>
                            <a:srgbClr val="000000"/>
                          </a:solidFill>
                        </a:rPr>
                        <a:t>JavaScript</a:t>
                      </a:r>
                    </a:p>
                  </a:txBody>
                  <a:tcPr/>
                </a:tc>
                <a:tc>
                  <a:txBody>
                    <a:bodyPr/>
                    <a:lstStyle/>
                    <a:p>
                      <a:pPr algn="ctr"/>
                      <a:r>
                        <a:rPr lang="en-US" sz="2000" dirty="0">
                          <a:solidFill>
                            <a:srgbClr val="000000"/>
                          </a:solidFill>
                        </a:rPr>
                        <a:t>&lt; v1.28.1, v2.0.5,</a:t>
                      </a:r>
                    </a:p>
                    <a:p>
                      <a:pPr algn="ctr"/>
                      <a:r>
                        <a:rPr lang="en-US" sz="2000" dirty="0">
                          <a:solidFill>
                            <a:srgbClr val="000000"/>
                          </a:solidFill>
                        </a:rPr>
                        <a:t>v3.20.3, v4.9.1</a:t>
                      </a:r>
                    </a:p>
                  </a:txBody>
                  <a:tcPr anchor="ctr"/>
                </a:tc>
                <a:tc>
                  <a:txBody>
                    <a:bodyPr/>
                    <a:lstStyle/>
                    <a:p>
                      <a:pPr algn="ctr"/>
                      <a:r>
                        <a:rPr lang="en-US" sz="2000" dirty="0">
                          <a:solidFill>
                            <a:srgbClr val="000000"/>
                          </a:solidFill>
                        </a:rPr>
                        <a:t>Billion hashes</a:t>
                      </a:r>
                    </a:p>
                  </a:txBody>
                  <a:tcPr anchor="ctr"/>
                </a:tc>
                <a:tc>
                  <a:txBody>
                    <a:bodyPr/>
                    <a:lstStyle/>
                    <a:p>
                      <a:pPr algn="ctr"/>
                      <a:r>
                        <a:rPr lang="en-US" sz="2000" dirty="0">
                          <a:solidFill>
                            <a:srgbClr val="000000"/>
                          </a:solidFill>
                        </a:rPr>
                        <a:t>CVE-2022-36083</a:t>
                      </a:r>
                    </a:p>
                  </a:txBody>
                  <a:tcPr anchor="ctr"/>
                </a:tc>
                <a:extLst>
                  <a:ext uri="{0D108BD9-81ED-4DB2-BD59-A6C34878D82A}">
                    <a16:rowId xmlns:a16="http://schemas.microsoft.com/office/drawing/2014/main" val="551689582"/>
                  </a:ext>
                </a:extLst>
              </a:tr>
              <a:tr h="515100">
                <a:tc>
                  <a:txBody>
                    <a:bodyPr/>
                    <a:lstStyle/>
                    <a:p>
                      <a:pPr algn="ctr"/>
                      <a:r>
                        <a:rPr lang="en-US" sz="2000" dirty="0">
                          <a:solidFill>
                            <a:srgbClr val="000000"/>
                          </a:solidFill>
                        </a:rPr>
                        <a:t>Jose-</a:t>
                      </a:r>
                      <a:r>
                        <a:rPr lang="en-US" sz="2000" dirty="0" err="1">
                          <a:solidFill>
                            <a:srgbClr val="000000"/>
                          </a:solidFill>
                        </a:rPr>
                        <a:t>jwt</a:t>
                      </a:r>
                      <a:endParaRPr lang="en-US" sz="2000" dirty="0">
                        <a:solidFill>
                          <a:srgbClr val="000000"/>
                        </a:solidFill>
                      </a:endParaRPr>
                    </a:p>
                  </a:txBody>
                  <a:tcPr/>
                </a:tc>
                <a:tc>
                  <a:txBody>
                    <a:bodyPr/>
                    <a:lstStyle/>
                    <a:p>
                      <a:pPr algn="ctr"/>
                      <a:r>
                        <a:rPr lang="en-US" sz="2000" dirty="0">
                          <a:solidFill>
                            <a:srgbClr val="000000"/>
                          </a:solidFill>
                        </a:rPr>
                        <a:t>.NET</a:t>
                      </a:r>
                    </a:p>
                  </a:txBody>
                  <a:tcPr/>
                </a:tc>
                <a:tc>
                  <a:txBody>
                    <a:bodyPr/>
                    <a:lstStyle/>
                    <a:p>
                      <a:pPr algn="ctr"/>
                      <a:r>
                        <a:rPr lang="en-US" sz="2000" dirty="0">
                          <a:solidFill>
                            <a:srgbClr val="000000"/>
                          </a:solidFill>
                        </a:rPr>
                        <a:t>&lt; v4.1</a:t>
                      </a:r>
                    </a:p>
                  </a:txBody>
                  <a:tcPr anchor="ctr"/>
                </a:tc>
                <a:tc>
                  <a:txBody>
                    <a:bodyPr/>
                    <a:lstStyle/>
                    <a:p>
                      <a:pPr algn="ctr"/>
                      <a:r>
                        <a:rPr lang="en-US" sz="2000" dirty="0">
                          <a:solidFill>
                            <a:srgbClr val="000000"/>
                          </a:solidFill>
                        </a:rPr>
                        <a:t>Billion hashes</a:t>
                      </a:r>
                    </a:p>
                  </a:txBody>
                  <a:tcPr anchor="ctr"/>
                </a:tc>
                <a:tc>
                  <a:txBody>
                    <a:bodyPr/>
                    <a:lstStyle/>
                    <a:p>
                      <a:pPr algn="ctr"/>
                      <a:endParaRPr lang="en-US" sz="2000" dirty="0">
                        <a:solidFill>
                          <a:srgbClr val="000000"/>
                        </a:solidFill>
                      </a:endParaRPr>
                    </a:p>
                  </a:txBody>
                  <a:tcPr anchor="ctr"/>
                </a:tc>
                <a:extLst>
                  <a:ext uri="{0D108BD9-81ED-4DB2-BD59-A6C34878D82A}">
                    <a16:rowId xmlns:a16="http://schemas.microsoft.com/office/drawing/2014/main" val="4177308958"/>
                  </a:ext>
                </a:extLst>
              </a:tr>
            </a:tbl>
          </a:graphicData>
        </a:graphic>
      </p:graphicFrame>
      <p:sp>
        <p:nvSpPr>
          <p:cNvPr id="13" name="Rectangle 12">
            <a:extLst>
              <a:ext uri="{FF2B5EF4-FFF2-40B4-BE49-F238E27FC236}">
                <a16:creationId xmlns:a16="http://schemas.microsoft.com/office/drawing/2014/main" id="{49CD2B96-E34D-895F-364F-FE5EF1D35F57}"/>
              </a:ext>
            </a:extLst>
          </p:cNvPr>
          <p:cNvSpPr/>
          <p:nvPr/>
        </p:nvSpPr>
        <p:spPr>
          <a:xfrm>
            <a:off x="0" y="783772"/>
            <a:ext cx="1147665" cy="5533052"/>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395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Resources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solidFill>
                <a:srgbClr val="000000"/>
              </a:solidFill>
            </a:endParaRPr>
          </a:p>
        </p:txBody>
      </p:sp>
      <p:sp>
        <p:nvSpPr>
          <p:cNvPr id="13" name="TextBox 12">
            <a:extLst>
              <a:ext uri="{FF2B5EF4-FFF2-40B4-BE49-F238E27FC236}">
                <a16:creationId xmlns:a16="http://schemas.microsoft.com/office/drawing/2014/main" id="{0AC4CE11-C622-DDAC-6AC0-0C299B05014A}"/>
              </a:ext>
            </a:extLst>
          </p:cNvPr>
          <p:cNvSpPr txBox="1"/>
          <p:nvPr/>
        </p:nvSpPr>
        <p:spPr>
          <a:xfrm>
            <a:off x="1300294" y="2525087"/>
            <a:ext cx="10891705" cy="4093428"/>
          </a:xfrm>
          <a:prstGeom prst="rect">
            <a:avLst/>
          </a:prstGeom>
          <a:noFill/>
        </p:spPr>
        <p:txBody>
          <a:bodyPr wrap="square" rtlCol="0">
            <a:spAutoFit/>
          </a:bodyPr>
          <a:lstStyle/>
          <a:p>
            <a:r>
              <a:rPr lang="en-US" sz="2000" dirty="0">
                <a:solidFill>
                  <a:srgbClr val="000000"/>
                </a:solidFill>
              </a:rPr>
              <a:t>Password-Based Cryptography Specification - </a:t>
            </a:r>
            <a:r>
              <a:rPr lang="en-US" sz="2000" dirty="0">
                <a:solidFill>
                  <a:srgbClr val="000000"/>
                </a:solidFill>
                <a:hlinkClick r:id="rId2"/>
              </a:rPr>
              <a:t>https://datatracker.ietf.org/doc/html/rfc2898</a:t>
            </a:r>
            <a:r>
              <a:rPr lang="en-US" sz="2000" dirty="0">
                <a:solidFill>
                  <a:srgbClr val="000000"/>
                </a:solidFill>
              </a:rPr>
              <a:t> </a:t>
            </a:r>
          </a:p>
          <a:p>
            <a:r>
              <a:rPr lang="en-US" sz="2000" dirty="0">
                <a:solidFill>
                  <a:srgbClr val="000000"/>
                </a:solidFill>
              </a:rPr>
              <a:t>JSON Web Signature (JWS) RFC 7515 - </a:t>
            </a:r>
            <a:r>
              <a:rPr lang="en-US" sz="2000" dirty="0">
                <a:solidFill>
                  <a:srgbClr val="000000"/>
                </a:solidFill>
                <a:hlinkClick r:id="rId3"/>
              </a:rPr>
              <a:t>https://datatracker.ietf.org/doc/html/rfc7515</a:t>
            </a:r>
            <a:r>
              <a:rPr lang="en-US" sz="2000" dirty="0">
                <a:solidFill>
                  <a:srgbClr val="000000"/>
                </a:solidFill>
              </a:rPr>
              <a:t> </a:t>
            </a:r>
          </a:p>
          <a:p>
            <a:r>
              <a:rPr lang="en-US" sz="2000" dirty="0">
                <a:solidFill>
                  <a:srgbClr val="000000"/>
                </a:solidFill>
              </a:rPr>
              <a:t>JSON Web Encryption (JWE) RFC 7516 - </a:t>
            </a:r>
            <a:r>
              <a:rPr lang="en-US" sz="2000" dirty="0">
                <a:solidFill>
                  <a:srgbClr val="000000"/>
                </a:solidFill>
                <a:hlinkClick r:id="rId4"/>
              </a:rPr>
              <a:t>https://datatracker.ietf.org/doc/html/rfc7516</a:t>
            </a:r>
            <a:r>
              <a:rPr lang="en-US" sz="2000" dirty="0">
                <a:solidFill>
                  <a:srgbClr val="000000"/>
                </a:solidFill>
              </a:rPr>
              <a:t> </a:t>
            </a:r>
          </a:p>
          <a:p>
            <a:r>
              <a:rPr lang="en-US" sz="2000" dirty="0">
                <a:solidFill>
                  <a:srgbClr val="000000"/>
                </a:solidFill>
              </a:rPr>
              <a:t>JSON Web Key (JWK) RFC 7517 - </a:t>
            </a:r>
            <a:r>
              <a:rPr lang="en-US" sz="2000" dirty="0">
                <a:solidFill>
                  <a:srgbClr val="000000"/>
                </a:solidFill>
                <a:hlinkClick r:id="rId5"/>
              </a:rPr>
              <a:t>https://datatracker.ietf.org/doc/html/rfc7517</a:t>
            </a:r>
            <a:r>
              <a:rPr lang="en-US" sz="2000" dirty="0">
                <a:solidFill>
                  <a:srgbClr val="000000"/>
                </a:solidFill>
              </a:rPr>
              <a:t> </a:t>
            </a:r>
          </a:p>
          <a:p>
            <a:r>
              <a:rPr lang="en-US" sz="2000" dirty="0">
                <a:solidFill>
                  <a:srgbClr val="000000"/>
                </a:solidFill>
              </a:rPr>
              <a:t>JSON Web Algorithms (JWA) RFC 7518 - </a:t>
            </a:r>
            <a:r>
              <a:rPr lang="en-US" sz="2000" dirty="0">
                <a:solidFill>
                  <a:srgbClr val="000000"/>
                </a:solidFill>
                <a:hlinkClick r:id="rId6"/>
              </a:rPr>
              <a:t>https://datatracker.ietf.org/doc/html/rfc7518</a:t>
            </a:r>
            <a:r>
              <a:rPr lang="en-US" sz="2000" dirty="0">
                <a:solidFill>
                  <a:srgbClr val="000000"/>
                </a:solidFill>
              </a:rPr>
              <a:t> </a:t>
            </a:r>
          </a:p>
          <a:p>
            <a:r>
              <a:rPr lang="en-US" sz="2000" dirty="0">
                <a:solidFill>
                  <a:srgbClr val="000000"/>
                </a:solidFill>
              </a:rPr>
              <a:t>JSON Web Token (JWT) RFC 7519 - </a:t>
            </a:r>
            <a:r>
              <a:rPr lang="en-US" sz="2000" dirty="0">
                <a:solidFill>
                  <a:srgbClr val="000000"/>
                </a:solidFill>
                <a:hlinkClick r:id="rId7"/>
              </a:rPr>
              <a:t>https://datatracker.ietf.org/doc/html/rfc7519</a:t>
            </a:r>
            <a:r>
              <a:rPr lang="en-US" sz="2000" dirty="0">
                <a:solidFill>
                  <a:srgbClr val="000000"/>
                </a:solidFill>
              </a:rPr>
              <a:t> </a:t>
            </a:r>
          </a:p>
          <a:p>
            <a:r>
              <a:rPr lang="en-US" sz="2000" dirty="0">
                <a:solidFill>
                  <a:srgbClr val="000000"/>
                </a:solidFill>
              </a:rPr>
              <a:t>Examples of Protecting Content Using JSON Object Signing and Encryption (JOSE) - </a:t>
            </a:r>
            <a:r>
              <a:rPr lang="en-US" sz="2000" dirty="0">
                <a:solidFill>
                  <a:srgbClr val="000000"/>
                </a:solidFill>
                <a:hlinkClick r:id="rId8"/>
              </a:rPr>
              <a:t>https://www.rfc-editor.org/rfc/rfc7520.html</a:t>
            </a:r>
            <a:r>
              <a:rPr lang="en-US" sz="2000" dirty="0">
                <a:solidFill>
                  <a:srgbClr val="000000"/>
                </a:solidFill>
              </a:rPr>
              <a:t> </a:t>
            </a:r>
          </a:p>
          <a:p>
            <a:r>
              <a:rPr lang="en-US" sz="2000" dirty="0">
                <a:solidFill>
                  <a:srgbClr val="000000"/>
                </a:solidFill>
              </a:rPr>
              <a:t>Use Cases and Requirements for JSON Object Signing and Encryption (JOSE) - </a:t>
            </a:r>
            <a:r>
              <a:rPr lang="en-US" sz="2000" dirty="0">
                <a:solidFill>
                  <a:srgbClr val="000000"/>
                </a:solidFill>
                <a:hlinkClick r:id="rId9"/>
              </a:rPr>
              <a:t>https://www.rfc-editor.org/rfc/rfc7165.html</a:t>
            </a:r>
            <a:r>
              <a:rPr lang="en-US" sz="2000" dirty="0">
                <a:solidFill>
                  <a:srgbClr val="000000"/>
                </a:solidFill>
              </a:rPr>
              <a:t> </a:t>
            </a:r>
          </a:p>
          <a:p>
            <a:r>
              <a:rPr lang="en-US" sz="2000" dirty="0" err="1">
                <a:solidFill>
                  <a:srgbClr val="000000"/>
                </a:solidFill>
              </a:rPr>
              <a:t>Authlib</a:t>
            </a:r>
            <a:r>
              <a:rPr lang="en-US" sz="2000" dirty="0">
                <a:solidFill>
                  <a:srgbClr val="000000"/>
                </a:solidFill>
              </a:rPr>
              <a:t> JOSE Guide - </a:t>
            </a:r>
            <a:r>
              <a:rPr lang="en-US" sz="2000" dirty="0">
                <a:solidFill>
                  <a:srgbClr val="000000"/>
                </a:solidFill>
                <a:hlinkClick r:id="rId10"/>
              </a:rPr>
              <a:t>https://docs.authlib.org/en/latest/jose/index.html</a:t>
            </a:r>
            <a:endParaRPr lang="en-US" sz="2000" dirty="0">
              <a:solidFill>
                <a:srgbClr val="000000"/>
              </a:solidFill>
            </a:endParaRPr>
          </a:p>
          <a:p>
            <a:r>
              <a:rPr lang="en-US" sz="2000" dirty="0">
                <a:solidFill>
                  <a:srgbClr val="000000"/>
                </a:solidFill>
              </a:rPr>
              <a:t>Original Research by Tom </a:t>
            </a:r>
            <a:r>
              <a:rPr lang="en-US" sz="2000" dirty="0" err="1">
                <a:solidFill>
                  <a:srgbClr val="000000"/>
                </a:solidFill>
              </a:rPr>
              <a:t>Tervoort</a:t>
            </a:r>
            <a:r>
              <a:rPr lang="en-US" sz="2000" dirty="0">
                <a:solidFill>
                  <a:srgbClr val="000000"/>
                </a:solidFill>
              </a:rPr>
              <a:t> - </a:t>
            </a:r>
            <a:r>
              <a:rPr lang="en-US" sz="2000" dirty="0">
                <a:solidFill>
                  <a:srgbClr val="000000"/>
                </a:solidFill>
                <a:hlinkClick r:id="rId11"/>
              </a:rPr>
              <a:t>https://www.blackhat.com/us-23/briefings/schedule/#three-new-attacks-against-json-web-tokens-31695</a:t>
            </a:r>
            <a:r>
              <a:rPr lang="en-US" sz="2000" dirty="0">
                <a:solidFill>
                  <a:srgbClr val="000000"/>
                </a:solidFill>
              </a:rPr>
              <a:t> </a:t>
            </a:r>
          </a:p>
        </p:txBody>
      </p:sp>
    </p:spTree>
    <p:extLst>
      <p:ext uri="{BB962C8B-B14F-4D97-AF65-F5344CB8AC3E}">
        <p14:creationId xmlns:p14="http://schemas.microsoft.com/office/powerpoint/2010/main" val="565735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783973" y="868680"/>
            <a:ext cx="8983554" cy="1434906"/>
          </a:xfrm>
        </p:spPr>
        <p:txBody>
          <a:bodyPr>
            <a:normAutofit/>
          </a:bodyPr>
          <a:lstStyle/>
          <a:p>
            <a:r>
              <a:rPr lang="en-US" sz="4800" dirty="0"/>
              <a:t>Resources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54411"/>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54411"/>
          </a:xfrm>
          <a:prstGeom prst="rect">
            <a:avLst/>
          </a:prstGeom>
          <a:solidFill>
            <a:srgbClr val="FFFFFF"/>
          </a:solidFill>
          <a:ln>
            <a:solidFill>
              <a:srgbClr val="0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dirty="0">
              <a:solidFill>
                <a:srgbClr val="000000"/>
              </a:solidFill>
            </a:endParaRPr>
          </a:p>
        </p:txBody>
      </p:sp>
      <p:sp>
        <p:nvSpPr>
          <p:cNvPr id="13" name="TextBox 12">
            <a:extLst>
              <a:ext uri="{FF2B5EF4-FFF2-40B4-BE49-F238E27FC236}">
                <a16:creationId xmlns:a16="http://schemas.microsoft.com/office/drawing/2014/main" id="{0AC4CE11-C622-DDAC-6AC0-0C299B05014A}"/>
              </a:ext>
            </a:extLst>
          </p:cNvPr>
          <p:cNvSpPr txBox="1"/>
          <p:nvPr/>
        </p:nvSpPr>
        <p:spPr>
          <a:xfrm>
            <a:off x="1300295" y="2642533"/>
            <a:ext cx="10891705" cy="3785652"/>
          </a:xfrm>
          <a:prstGeom prst="rect">
            <a:avLst/>
          </a:prstGeom>
          <a:noFill/>
        </p:spPr>
        <p:txBody>
          <a:bodyPr wrap="square" rtlCol="0">
            <a:spAutoFit/>
          </a:bodyPr>
          <a:lstStyle/>
          <a:p>
            <a:r>
              <a:rPr lang="en-US" sz="2000" dirty="0">
                <a:solidFill>
                  <a:srgbClr val="000000"/>
                </a:solidFill>
              </a:rPr>
              <a:t>How to select a JOSE / JWT cryptographic algorithm for your application - </a:t>
            </a:r>
            <a:r>
              <a:rPr lang="en-US" sz="2000" dirty="0">
                <a:solidFill>
                  <a:srgbClr val="000000"/>
                </a:solidFill>
                <a:hlinkClick r:id="rId2"/>
              </a:rPr>
              <a:t>https://connect2id.com/products/nimbus-jose-jwt/algorithm-selection-guide</a:t>
            </a:r>
            <a:r>
              <a:rPr lang="en-US" sz="2000" dirty="0">
                <a:solidFill>
                  <a:srgbClr val="000000"/>
                </a:solidFill>
              </a:rPr>
              <a:t> </a:t>
            </a:r>
          </a:p>
          <a:p>
            <a:r>
              <a:rPr lang="en-US" sz="2000" dirty="0">
                <a:solidFill>
                  <a:srgbClr val="000000"/>
                </a:solidFill>
              </a:rPr>
              <a:t>JSON Web Token Claims - </a:t>
            </a:r>
            <a:r>
              <a:rPr lang="en-US" sz="2000" dirty="0">
                <a:solidFill>
                  <a:srgbClr val="000000"/>
                </a:solidFill>
                <a:hlinkClick r:id="rId3"/>
              </a:rPr>
              <a:t>https://www.iana.org/assignments/jwt/jwt.xhtml#claims</a:t>
            </a:r>
            <a:endParaRPr lang="en-US" sz="2000" dirty="0">
              <a:solidFill>
                <a:srgbClr val="000000"/>
              </a:solidFill>
            </a:endParaRPr>
          </a:p>
          <a:p>
            <a:r>
              <a:rPr lang="en-US" sz="2000" dirty="0">
                <a:solidFill>
                  <a:srgbClr val="000000"/>
                </a:solidFill>
              </a:rPr>
              <a:t>JSON Web Token (JWT) Signing Algorithms Overview - </a:t>
            </a:r>
            <a:r>
              <a:rPr lang="en-US" sz="2000" dirty="0">
                <a:solidFill>
                  <a:srgbClr val="000000"/>
                </a:solidFill>
                <a:hlinkClick r:id="rId4"/>
              </a:rPr>
              <a:t>https://auth0.com/blog/json-web-token-signing-algorithms-overview/</a:t>
            </a:r>
            <a:endParaRPr lang="en-US" sz="2000" dirty="0">
              <a:solidFill>
                <a:srgbClr val="000000"/>
              </a:solidFill>
            </a:endParaRPr>
          </a:p>
          <a:p>
            <a:r>
              <a:rPr lang="en-US" sz="2000" dirty="0">
                <a:solidFill>
                  <a:srgbClr val="000000"/>
                </a:solidFill>
              </a:rPr>
              <a:t>JWT Claims - </a:t>
            </a:r>
            <a:r>
              <a:rPr lang="en-US" sz="2000" dirty="0">
                <a:solidFill>
                  <a:srgbClr val="000000"/>
                </a:solidFill>
                <a:hlinkClick r:id="rId5"/>
              </a:rPr>
              <a:t>https://stytch.com/blog/jwt-claims/</a:t>
            </a:r>
            <a:r>
              <a:rPr lang="en-US" sz="2000" dirty="0">
                <a:solidFill>
                  <a:srgbClr val="000000"/>
                </a:solidFill>
              </a:rPr>
              <a:t> </a:t>
            </a:r>
          </a:p>
          <a:p>
            <a:r>
              <a:rPr lang="en-US" sz="2000" dirty="0">
                <a:solidFill>
                  <a:srgbClr val="000000"/>
                </a:solidFill>
              </a:rPr>
              <a:t>JWT authentication - </a:t>
            </a:r>
            <a:r>
              <a:rPr lang="en-US" sz="2000" dirty="0">
                <a:solidFill>
                  <a:srgbClr val="000000"/>
                </a:solidFill>
                <a:hlinkClick r:id="rId6"/>
              </a:rPr>
              <a:t>https://www.ibm.com/docs/en/order-management?topic=users-jwt-authentication</a:t>
            </a:r>
            <a:r>
              <a:rPr lang="en-US" sz="2000" dirty="0">
                <a:solidFill>
                  <a:srgbClr val="000000"/>
                </a:solidFill>
              </a:rPr>
              <a:t> </a:t>
            </a:r>
          </a:p>
          <a:p>
            <a:r>
              <a:rPr lang="en-US" sz="2000" dirty="0">
                <a:solidFill>
                  <a:srgbClr val="000000"/>
                </a:solidFill>
              </a:rPr>
              <a:t>JWT Handbook - </a:t>
            </a:r>
            <a:r>
              <a:rPr lang="en-US" sz="2000" dirty="0">
                <a:solidFill>
                  <a:srgbClr val="000000"/>
                </a:solidFill>
                <a:hlinkClick r:id="rId7"/>
              </a:rPr>
              <a:t>https://auth0.com/resources/ebooks/jwt-handbook/thankyou</a:t>
            </a:r>
            <a:endParaRPr lang="en-US" sz="2000" dirty="0">
              <a:solidFill>
                <a:srgbClr val="000000"/>
              </a:solidFill>
            </a:endParaRPr>
          </a:p>
          <a:p>
            <a:r>
              <a:rPr lang="en-US" sz="2000" dirty="0" err="1">
                <a:solidFill>
                  <a:srgbClr val="000000"/>
                </a:solidFill>
              </a:rPr>
              <a:t>Javascript</a:t>
            </a:r>
            <a:r>
              <a:rPr lang="en-US" sz="2000" dirty="0">
                <a:solidFill>
                  <a:srgbClr val="000000"/>
                </a:solidFill>
              </a:rPr>
              <a:t> Object Signing and Encryption (JOSE) - </a:t>
            </a:r>
            <a:r>
              <a:rPr lang="en-US" sz="2000" dirty="0">
                <a:solidFill>
                  <a:srgbClr val="000000"/>
                </a:solidFill>
                <a:hlinkClick r:id="rId8"/>
              </a:rPr>
              <a:t>https://jose.readthedocs.io/en/latest/</a:t>
            </a:r>
            <a:endParaRPr lang="en-US" sz="2000" dirty="0">
              <a:solidFill>
                <a:srgbClr val="000000"/>
              </a:solidFill>
            </a:endParaRPr>
          </a:p>
          <a:p>
            <a:r>
              <a:rPr lang="en-US" sz="2000" dirty="0">
                <a:solidFill>
                  <a:srgbClr val="000000"/>
                </a:solidFill>
              </a:rPr>
              <a:t>Authentication and authorization to APIs in Azure API Management - </a:t>
            </a:r>
            <a:r>
              <a:rPr lang="en-US" sz="2000" dirty="0">
                <a:solidFill>
                  <a:srgbClr val="000000"/>
                </a:solidFill>
                <a:hlinkClick r:id="rId9"/>
              </a:rPr>
              <a:t>https://learn.microsoft.com/en-us/azure/api-management/authentication-authorization-overview</a:t>
            </a:r>
            <a:r>
              <a:rPr lang="en-US" sz="2000" dirty="0">
                <a:solidFill>
                  <a:srgbClr val="000000"/>
                </a:solidFill>
              </a:rPr>
              <a:t> </a:t>
            </a:r>
          </a:p>
        </p:txBody>
      </p:sp>
    </p:spTree>
    <p:extLst>
      <p:ext uri="{BB962C8B-B14F-4D97-AF65-F5344CB8AC3E}">
        <p14:creationId xmlns:p14="http://schemas.microsoft.com/office/powerpoint/2010/main" val="1434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60523C8-BA20-C399-E1DD-88AD010F9447}"/>
              </a:ext>
            </a:extLst>
          </p:cNvPr>
          <p:cNvSpPr/>
          <p:nvPr/>
        </p:nvSpPr>
        <p:spPr>
          <a:xfrm>
            <a:off x="559836" y="1819469"/>
            <a:ext cx="2547257" cy="3918858"/>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4CF5009-AC35-3E92-753A-2B30B43EF982}"/>
              </a:ext>
            </a:extLst>
          </p:cNvPr>
          <p:cNvSpPr/>
          <p:nvPr/>
        </p:nvSpPr>
        <p:spPr>
          <a:xfrm>
            <a:off x="3436774" y="1831909"/>
            <a:ext cx="2547257" cy="3918858"/>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F4BB65D-46D3-18D8-463A-7CE69F26456F}"/>
              </a:ext>
            </a:extLst>
          </p:cNvPr>
          <p:cNvSpPr/>
          <p:nvPr/>
        </p:nvSpPr>
        <p:spPr>
          <a:xfrm>
            <a:off x="6291942" y="1841241"/>
            <a:ext cx="2547257" cy="3918858"/>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FCB5C58-6873-1A88-1247-C27F97DB88BD}"/>
              </a:ext>
            </a:extLst>
          </p:cNvPr>
          <p:cNvSpPr/>
          <p:nvPr/>
        </p:nvSpPr>
        <p:spPr>
          <a:xfrm>
            <a:off x="9109786" y="1841240"/>
            <a:ext cx="2547257" cy="3918858"/>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B09DC997-36F6-924D-CDEE-098BB61CF59A}"/>
              </a:ext>
            </a:extLst>
          </p:cNvPr>
          <p:cNvPicPr>
            <a:picLocks noChangeAspect="1"/>
          </p:cNvPicPr>
          <p:nvPr/>
        </p:nvPicPr>
        <p:blipFill>
          <a:blip r:embed="rId2"/>
          <a:stretch>
            <a:fillRect/>
          </a:stretch>
        </p:blipFill>
        <p:spPr>
          <a:xfrm>
            <a:off x="559834" y="1819468"/>
            <a:ext cx="2547259" cy="2547259"/>
          </a:xfrm>
          <a:prstGeom prst="rect">
            <a:avLst/>
          </a:prstGeom>
        </p:spPr>
      </p:pic>
      <p:pic>
        <p:nvPicPr>
          <p:cNvPr id="33" name="Picture 32">
            <a:extLst>
              <a:ext uri="{FF2B5EF4-FFF2-40B4-BE49-F238E27FC236}">
                <a16:creationId xmlns:a16="http://schemas.microsoft.com/office/drawing/2014/main" id="{5A973D70-BFE4-21E6-BEAC-2A4EAB5D1CA2}"/>
              </a:ext>
            </a:extLst>
          </p:cNvPr>
          <p:cNvPicPr>
            <a:picLocks noChangeAspect="1"/>
          </p:cNvPicPr>
          <p:nvPr/>
        </p:nvPicPr>
        <p:blipFill>
          <a:blip r:embed="rId3"/>
          <a:stretch>
            <a:fillRect/>
          </a:stretch>
        </p:blipFill>
        <p:spPr>
          <a:xfrm>
            <a:off x="3432111" y="1828800"/>
            <a:ext cx="2547257" cy="2547257"/>
          </a:xfrm>
          <a:prstGeom prst="rect">
            <a:avLst/>
          </a:prstGeom>
        </p:spPr>
      </p:pic>
      <p:pic>
        <p:nvPicPr>
          <p:cNvPr id="35" name="Picture 34">
            <a:extLst>
              <a:ext uri="{FF2B5EF4-FFF2-40B4-BE49-F238E27FC236}">
                <a16:creationId xmlns:a16="http://schemas.microsoft.com/office/drawing/2014/main" id="{CC3F6FBE-6BA0-F0E1-96FC-7720BF219346}"/>
              </a:ext>
            </a:extLst>
          </p:cNvPr>
          <p:cNvPicPr>
            <a:picLocks noChangeAspect="1"/>
          </p:cNvPicPr>
          <p:nvPr/>
        </p:nvPicPr>
        <p:blipFill>
          <a:blip r:embed="rId4"/>
          <a:stretch>
            <a:fillRect/>
          </a:stretch>
        </p:blipFill>
        <p:spPr>
          <a:xfrm>
            <a:off x="6287277" y="1838131"/>
            <a:ext cx="2547257" cy="2547257"/>
          </a:xfrm>
          <a:prstGeom prst="rect">
            <a:avLst/>
          </a:prstGeom>
        </p:spPr>
      </p:pic>
      <p:pic>
        <p:nvPicPr>
          <p:cNvPr id="37" name="Picture 36">
            <a:extLst>
              <a:ext uri="{FF2B5EF4-FFF2-40B4-BE49-F238E27FC236}">
                <a16:creationId xmlns:a16="http://schemas.microsoft.com/office/drawing/2014/main" id="{B2E1ADC7-E712-C597-3250-29BBA1493E58}"/>
              </a:ext>
            </a:extLst>
          </p:cNvPr>
          <p:cNvPicPr>
            <a:picLocks noChangeAspect="1"/>
          </p:cNvPicPr>
          <p:nvPr/>
        </p:nvPicPr>
        <p:blipFill>
          <a:blip r:embed="rId5"/>
          <a:stretch>
            <a:fillRect/>
          </a:stretch>
        </p:blipFill>
        <p:spPr>
          <a:xfrm>
            <a:off x="9105122" y="1838131"/>
            <a:ext cx="2548813" cy="2548813"/>
          </a:xfrm>
          <a:prstGeom prst="rect">
            <a:avLst/>
          </a:prstGeom>
        </p:spPr>
      </p:pic>
      <p:sp>
        <p:nvSpPr>
          <p:cNvPr id="38" name="Title 1">
            <a:extLst>
              <a:ext uri="{FF2B5EF4-FFF2-40B4-BE49-F238E27FC236}">
                <a16:creationId xmlns:a16="http://schemas.microsoft.com/office/drawing/2014/main" id="{6367308B-8854-18E4-D941-32D81EDD7F05}"/>
              </a:ext>
            </a:extLst>
          </p:cNvPr>
          <p:cNvSpPr txBox="1">
            <a:spLocks/>
          </p:cNvSpPr>
          <p:nvPr/>
        </p:nvSpPr>
        <p:spPr>
          <a:xfrm>
            <a:off x="0" y="552000"/>
            <a:ext cx="12192000" cy="884914"/>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2"/>
                </a:solidFill>
                <a:latin typeface="+mj-lt"/>
                <a:ea typeface="+mj-ea"/>
                <a:cs typeface="+mj-cs"/>
              </a:defRPr>
            </a:lvl1pPr>
          </a:lstStyle>
          <a:p>
            <a:pPr algn="ctr"/>
            <a:r>
              <a:rPr lang="en-US" sz="6000" dirty="0">
                <a:solidFill>
                  <a:schemeClr val="bg1"/>
                </a:solidFill>
              </a:rPr>
              <a:t>Questions?</a:t>
            </a:r>
            <a:endParaRPr lang="en-ZA" sz="6000" dirty="0">
              <a:solidFill>
                <a:schemeClr val="bg1"/>
              </a:solidFill>
            </a:endParaRPr>
          </a:p>
        </p:txBody>
      </p:sp>
      <p:sp>
        <p:nvSpPr>
          <p:cNvPr id="40" name="TextBox 39">
            <a:extLst>
              <a:ext uri="{FF2B5EF4-FFF2-40B4-BE49-F238E27FC236}">
                <a16:creationId xmlns:a16="http://schemas.microsoft.com/office/drawing/2014/main" id="{FACD5262-22C9-25F8-F2AE-AAD0EC3F3404}"/>
              </a:ext>
            </a:extLst>
          </p:cNvPr>
          <p:cNvSpPr txBox="1"/>
          <p:nvPr/>
        </p:nvSpPr>
        <p:spPr>
          <a:xfrm>
            <a:off x="569167" y="4376056"/>
            <a:ext cx="2519266" cy="1384995"/>
          </a:xfrm>
          <a:prstGeom prst="rect">
            <a:avLst/>
          </a:prstGeom>
          <a:noFill/>
          <a:ln w="25400">
            <a:solidFill>
              <a:srgbClr val="FFFFFF"/>
            </a:solidFill>
          </a:ln>
        </p:spPr>
        <p:txBody>
          <a:bodyPr wrap="square" rtlCol="0">
            <a:spAutoFit/>
          </a:bodyPr>
          <a:lstStyle/>
          <a:p>
            <a:endParaRPr lang="en-US" sz="2800" dirty="0"/>
          </a:p>
          <a:p>
            <a:pPr algn="ctr"/>
            <a:r>
              <a:rPr lang="en-US" sz="2800" dirty="0">
                <a:solidFill>
                  <a:schemeClr val="bg1"/>
                </a:solidFill>
              </a:rPr>
              <a:t>SoCyber</a:t>
            </a:r>
          </a:p>
          <a:p>
            <a:r>
              <a:rPr lang="en-US" sz="2800" dirty="0"/>
              <a:t> </a:t>
            </a:r>
          </a:p>
        </p:txBody>
      </p:sp>
      <p:sp>
        <p:nvSpPr>
          <p:cNvPr id="41" name="TextBox 40">
            <a:extLst>
              <a:ext uri="{FF2B5EF4-FFF2-40B4-BE49-F238E27FC236}">
                <a16:creationId xmlns:a16="http://schemas.microsoft.com/office/drawing/2014/main" id="{5AC86FB2-C3EF-F4C6-24FA-4BAB8E2F21C1}"/>
              </a:ext>
            </a:extLst>
          </p:cNvPr>
          <p:cNvSpPr txBox="1"/>
          <p:nvPr/>
        </p:nvSpPr>
        <p:spPr>
          <a:xfrm>
            <a:off x="3446106" y="4388497"/>
            <a:ext cx="2519266" cy="1384995"/>
          </a:xfrm>
          <a:prstGeom prst="rect">
            <a:avLst/>
          </a:prstGeom>
          <a:noFill/>
          <a:ln w="25400">
            <a:solidFill>
              <a:srgbClr val="FFFFFF"/>
            </a:solidFill>
          </a:ln>
        </p:spPr>
        <p:txBody>
          <a:bodyPr wrap="square" rtlCol="0">
            <a:spAutoFit/>
          </a:bodyPr>
          <a:lstStyle/>
          <a:p>
            <a:pPr algn="ctr"/>
            <a:endParaRPr lang="en-US" sz="2800" dirty="0"/>
          </a:p>
          <a:p>
            <a:pPr algn="ctr"/>
            <a:r>
              <a:rPr lang="en-US" sz="2800" dirty="0"/>
              <a:t>LinkedIn</a:t>
            </a:r>
          </a:p>
          <a:p>
            <a:r>
              <a:rPr lang="en-US" sz="2800" dirty="0"/>
              <a:t> </a:t>
            </a:r>
          </a:p>
        </p:txBody>
      </p:sp>
      <p:sp>
        <p:nvSpPr>
          <p:cNvPr id="42" name="TextBox 41">
            <a:extLst>
              <a:ext uri="{FF2B5EF4-FFF2-40B4-BE49-F238E27FC236}">
                <a16:creationId xmlns:a16="http://schemas.microsoft.com/office/drawing/2014/main" id="{BB5900B5-1AAA-51A2-007C-1B391F6CF3DE}"/>
              </a:ext>
            </a:extLst>
          </p:cNvPr>
          <p:cNvSpPr txBox="1"/>
          <p:nvPr/>
        </p:nvSpPr>
        <p:spPr>
          <a:xfrm>
            <a:off x="6301273" y="4397827"/>
            <a:ext cx="2519266" cy="1384995"/>
          </a:xfrm>
          <a:prstGeom prst="rect">
            <a:avLst/>
          </a:prstGeom>
          <a:noFill/>
          <a:ln w="25400">
            <a:solidFill>
              <a:srgbClr val="FFFFFF"/>
            </a:solidFill>
          </a:ln>
        </p:spPr>
        <p:txBody>
          <a:bodyPr wrap="square" rtlCol="0">
            <a:spAutoFit/>
          </a:bodyPr>
          <a:lstStyle/>
          <a:p>
            <a:endParaRPr lang="en-US" sz="2800" dirty="0"/>
          </a:p>
          <a:p>
            <a:pPr algn="ctr"/>
            <a:r>
              <a:rPr lang="en-US" sz="2800" dirty="0"/>
              <a:t>Medium</a:t>
            </a:r>
          </a:p>
          <a:p>
            <a:r>
              <a:rPr lang="en-US" sz="2800" dirty="0"/>
              <a:t> </a:t>
            </a:r>
          </a:p>
        </p:txBody>
      </p:sp>
      <p:sp>
        <p:nvSpPr>
          <p:cNvPr id="43" name="TextBox 42">
            <a:extLst>
              <a:ext uri="{FF2B5EF4-FFF2-40B4-BE49-F238E27FC236}">
                <a16:creationId xmlns:a16="http://schemas.microsoft.com/office/drawing/2014/main" id="{F845F707-EE2F-C4DA-84A7-C7545AF73042}"/>
              </a:ext>
            </a:extLst>
          </p:cNvPr>
          <p:cNvSpPr txBox="1"/>
          <p:nvPr/>
        </p:nvSpPr>
        <p:spPr>
          <a:xfrm>
            <a:off x="9119118" y="4388497"/>
            <a:ext cx="2519266" cy="1384995"/>
          </a:xfrm>
          <a:prstGeom prst="rect">
            <a:avLst/>
          </a:prstGeom>
          <a:noFill/>
          <a:ln w="25400">
            <a:solidFill>
              <a:srgbClr val="FFFFFF"/>
            </a:solidFill>
          </a:ln>
        </p:spPr>
        <p:txBody>
          <a:bodyPr wrap="square" rtlCol="0">
            <a:spAutoFit/>
          </a:bodyPr>
          <a:lstStyle/>
          <a:p>
            <a:pPr lvl="1"/>
            <a:endParaRPr lang="en-US" sz="2800" dirty="0"/>
          </a:p>
          <a:p>
            <a:pPr algn="ctr"/>
            <a:r>
              <a:rPr lang="en-US" sz="2800" dirty="0"/>
              <a:t>GitHub</a:t>
            </a:r>
          </a:p>
          <a:p>
            <a:r>
              <a:rPr lang="en-US" sz="2800" dirty="0"/>
              <a:t> </a:t>
            </a:r>
          </a:p>
        </p:txBody>
      </p:sp>
    </p:spTree>
    <p:extLst>
      <p:ext uri="{BB962C8B-B14F-4D97-AF65-F5344CB8AC3E}">
        <p14:creationId xmlns:p14="http://schemas.microsoft.com/office/powerpoint/2010/main" val="2099926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a:xfrm>
            <a:off x="1371600" y="868680"/>
            <a:ext cx="9302620" cy="1434906"/>
          </a:xfrm>
        </p:spPr>
        <p:txBody>
          <a:bodyPr>
            <a:normAutofit/>
          </a:bodyPr>
          <a:lstStyle/>
          <a:p>
            <a:r>
              <a:rPr lang="en-US" sz="4800" dirty="0">
                <a:solidFill>
                  <a:schemeClr val="tx1"/>
                </a:solidFill>
              </a:rPr>
              <a:t>Example JSON Web Token (JWT)</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7F3E1717-4285-4010-F005-CCC8979910E3}"/>
              </a:ext>
            </a:extLst>
          </p:cNvPr>
          <p:cNvPicPr>
            <a:picLocks noChangeAspect="1"/>
          </p:cNvPicPr>
          <p:nvPr/>
        </p:nvPicPr>
        <p:blipFill>
          <a:blip r:embed="rId2"/>
          <a:stretch>
            <a:fillRect/>
          </a:stretch>
        </p:blipFill>
        <p:spPr>
          <a:xfrm>
            <a:off x="4756272" y="2709605"/>
            <a:ext cx="7251456" cy="3678137"/>
          </a:xfrm>
          <a:prstGeom prst="rect">
            <a:avLst/>
          </a:prstGeom>
        </p:spPr>
      </p:pic>
      <p:sp>
        <p:nvSpPr>
          <p:cNvPr id="6" name="Text Placeholder 3">
            <a:extLst>
              <a:ext uri="{FF2B5EF4-FFF2-40B4-BE49-F238E27FC236}">
                <a16:creationId xmlns:a16="http://schemas.microsoft.com/office/drawing/2014/main" id="{9E8F0D71-28D4-B8BC-E341-0EC96717ED83}"/>
              </a:ext>
            </a:extLst>
          </p:cNvPr>
          <p:cNvSpPr>
            <a:spLocks noGrp="1"/>
          </p:cNvSpPr>
          <p:nvPr>
            <p:ph type="body" idx="1"/>
          </p:nvPr>
        </p:nvSpPr>
        <p:spPr>
          <a:xfrm>
            <a:off x="1492898" y="2649894"/>
            <a:ext cx="3041780" cy="3844212"/>
          </a:xfrm>
        </p:spPr>
        <p:txBody>
          <a:bodyPr anchor="ctr" anchorCtr="0">
            <a:normAutofit/>
          </a:bodyPr>
          <a:lstStyle/>
          <a:p>
            <a:pPr marL="0" indent="0">
              <a:buNone/>
            </a:pPr>
            <a:r>
              <a:rPr lang="en-US" sz="2000" dirty="0">
                <a:solidFill>
                  <a:srgbClr val="000000"/>
                </a:solidFill>
                <a:ea typeface="Tahoma" panose="020B0604030504040204" pitchFamily="34" charset="0"/>
                <a:cs typeface="Tahoma" panose="020B0604030504040204" pitchFamily="34" charset="0"/>
              </a:rPr>
              <a:t>To support use cases in which the JWT content is secured by a means other than a signature and/or encryption contained within the JWT (such as a signature on a data structure containing the JWT), JWTs MAY also be created without a signature or encryption.</a:t>
            </a:r>
          </a:p>
        </p:txBody>
      </p:sp>
    </p:spTree>
    <p:extLst>
      <p:ext uri="{BB962C8B-B14F-4D97-AF65-F5344CB8AC3E}">
        <p14:creationId xmlns:p14="http://schemas.microsoft.com/office/powerpoint/2010/main" val="1177238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JOSE Header</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99998" y="2649894"/>
            <a:ext cx="9120216" cy="3844212"/>
          </a:xfrm>
        </p:spPr>
        <p:txBody>
          <a:bodyPr anchor="ctr" anchorCtr="0">
            <a:normAutofit/>
          </a:bodyPr>
          <a:lstStyle/>
          <a:p>
            <a:pPr marL="0" indent="0">
              <a:buNone/>
            </a:pPr>
            <a:r>
              <a:rPr lang="en-US" sz="2000" dirty="0">
                <a:solidFill>
                  <a:srgbClr val="000000"/>
                </a:solidFill>
                <a:ea typeface="Tahoma" panose="020B0604030504040204" pitchFamily="34" charset="0"/>
                <a:cs typeface="Tahoma" panose="020B0604030504040204" pitchFamily="34" charset="0"/>
              </a:rPr>
              <a:t> The following example JOSE Header declares that the encoded object is an Unsecured JWT:</a:t>
            </a:r>
          </a:p>
          <a:p>
            <a:pPr marL="0" indent="0">
              <a:buNone/>
            </a:pPr>
            <a:endParaRPr lang="en-US" sz="2000" dirty="0">
              <a:solidFill>
                <a:srgbClr val="000000"/>
              </a:solidFill>
              <a:ea typeface="Tahoma" panose="020B0604030504040204" pitchFamily="34" charset="0"/>
              <a:cs typeface="Tahoma" panose="020B0604030504040204" pitchFamily="34" charset="0"/>
            </a:endParaRPr>
          </a:p>
          <a:p>
            <a:pPr marL="857250" lvl="2" indent="0">
              <a:buNone/>
            </a:pPr>
            <a:r>
              <a:rPr lang="en-US" sz="2000" dirty="0">
                <a:solidFill>
                  <a:srgbClr val="FF0000"/>
                </a:solidFill>
                <a:ea typeface="Tahoma" panose="020B0604030504040204" pitchFamily="34" charset="0"/>
                <a:cs typeface="Tahoma" panose="020B0604030504040204" pitchFamily="34" charset="0"/>
              </a:rPr>
              <a:t>{</a:t>
            </a:r>
          </a:p>
          <a:p>
            <a:pPr marL="857250" lvl="2" indent="0">
              <a:buNone/>
            </a:pPr>
            <a:r>
              <a:rPr lang="en-US" sz="2000" dirty="0">
                <a:solidFill>
                  <a:srgbClr val="FF0000"/>
                </a:solidFill>
                <a:ea typeface="Tahoma" panose="020B0604030504040204" pitchFamily="34" charset="0"/>
                <a:cs typeface="Tahoma" panose="020B0604030504040204" pitchFamily="34" charset="0"/>
              </a:rPr>
              <a:t>  “alg": “none“</a:t>
            </a:r>
          </a:p>
          <a:p>
            <a:pPr marL="857250" lvl="2" indent="0">
              <a:buNone/>
            </a:pPr>
            <a:r>
              <a:rPr lang="en-US" sz="2000" dirty="0">
                <a:solidFill>
                  <a:srgbClr val="FF0000"/>
                </a:solidFill>
                <a:ea typeface="Tahoma" panose="020B0604030504040204" pitchFamily="34" charset="0"/>
                <a:cs typeface="Tahoma" panose="020B0604030504040204" pitchFamily="34" charset="0"/>
              </a:rPr>
              <a:t>}</a:t>
            </a:r>
          </a:p>
          <a:p>
            <a:pPr marL="0" indent="0">
              <a:buNone/>
            </a:pPr>
            <a:r>
              <a:rPr lang="en-US" sz="2000" dirty="0">
                <a:solidFill>
                  <a:srgbClr val="000000"/>
                </a:solidFill>
                <a:ea typeface="Tahoma" panose="020B0604030504040204" pitchFamily="34" charset="0"/>
                <a:cs typeface="Tahoma" panose="020B0604030504040204" pitchFamily="34" charset="0"/>
              </a:rPr>
              <a:t>An Unsecured JWT is a JWS using the "alg" Header Parameter value "none" and with the empty string for its JWS Signature value, as defined in the JWA specification.</a:t>
            </a:r>
          </a:p>
        </p:txBody>
      </p:sp>
    </p:spTree>
    <p:extLst>
      <p:ext uri="{BB962C8B-B14F-4D97-AF65-F5344CB8AC3E}">
        <p14:creationId xmlns:p14="http://schemas.microsoft.com/office/powerpoint/2010/main" val="820772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JWT Payload</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99998" y="2649894"/>
            <a:ext cx="9120216" cy="3844212"/>
          </a:xfrm>
        </p:spPr>
        <p:txBody>
          <a:bodyPr anchor="ctr" anchorCtr="0">
            <a:normAutofit/>
          </a:bodyPr>
          <a:lstStyle/>
          <a:p>
            <a:pPr marL="0" indent="0">
              <a:buNone/>
            </a:pPr>
            <a:r>
              <a:rPr lang="en-US" sz="2000" dirty="0">
                <a:solidFill>
                  <a:srgbClr val="000000"/>
                </a:solidFill>
                <a:ea typeface="Tahoma" panose="020B0604030504040204" pitchFamily="34" charset="0"/>
                <a:cs typeface="Tahoma" panose="020B0604030504040204" pitchFamily="34" charset="0"/>
              </a:rPr>
              <a:t>The payload contains statements about the entity (typically, the user) and additional entity attributes, which are called claims. In this example, our entity is a user.</a:t>
            </a:r>
          </a:p>
          <a:p>
            <a:pPr marL="0" indent="0">
              <a:buNone/>
            </a:pPr>
            <a:r>
              <a:rPr lang="en-US" sz="2000" dirty="0">
                <a:solidFill>
                  <a:srgbClr val="000000"/>
                </a:solidFill>
                <a:ea typeface="Tahoma" panose="020B0604030504040204" pitchFamily="34" charset="0"/>
                <a:cs typeface="Tahoma" panose="020B0604030504040204" pitchFamily="34" charset="0"/>
              </a:rPr>
              <a:t>	</a:t>
            </a:r>
            <a:r>
              <a:rPr lang="en-US" sz="1800" dirty="0">
                <a:solidFill>
                  <a:srgbClr val="D63AFF"/>
                </a:solidFill>
                <a:ea typeface="Tahoma" panose="020B0604030504040204" pitchFamily="34" charset="0"/>
                <a:cs typeface="Tahoma" panose="020B0604030504040204" pitchFamily="34" charset="0"/>
              </a:rPr>
              <a:t>{</a:t>
            </a:r>
          </a:p>
          <a:p>
            <a:pPr marL="857250" lvl="2" indent="0">
              <a:buNone/>
            </a:pPr>
            <a:r>
              <a:rPr lang="en-US" sz="1800" dirty="0">
                <a:solidFill>
                  <a:srgbClr val="D63AFF"/>
                </a:solidFill>
                <a:ea typeface="Tahoma" panose="020B0604030504040204" pitchFamily="34" charset="0"/>
                <a:cs typeface="Tahoma" panose="020B0604030504040204" pitchFamily="34" charset="0"/>
              </a:rPr>
              <a:t>   "role": "admin",</a:t>
            </a:r>
          </a:p>
          <a:p>
            <a:pPr marL="857250" lvl="2" indent="0">
              <a:buNone/>
            </a:pPr>
            <a:r>
              <a:rPr lang="en-US" sz="1800" dirty="0">
                <a:solidFill>
                  <a:srgbClr val="D63AFF"/>
                </a:solidFill>
                <a:ea typeface="Tahoma" panose="020B0604030504040204" pitchFamily="34" charset="0"/>
                <a:cs typeface="Tahoma" panose="020B0604030504040204" pitchFamily="34" charset="0"/>
              </a:rPr>
              <a:t>   "username": "user",</a:t>
            </a:r>
          </a:p>
          <a:p>
            <a:pPr marL="857250" lvl="2" indent="0">
              <a:buNone/>
            </a:pPr>
            <a:r>
              <a:rPr lang="en-US" sz="1800" dirty="0">
                <a:solidFill>
                  <a:srgbClr val="D63AFF"/>
                </a:solidFill>
                <a:ea typeface="Tahoma" panose="020B0604030504040204" pitchFamily="34" charset="0"/>
                <a:cs typeface="Tahoma" panose="020B0604030504040204" pitchFamily="34" charset="0"/>
              </a:rPr>
              <a:t>   "exp": 1709904065</a:t>
            </a:r>
          </a:p>
          <a:p>
            <a:pPr marL="857250" lvl="2" indent="0">
              <a:buNone/>
            </a:pPr>
            <a:r>
              <a:rPr lang="en-US" sz="1800" dirty="0">
                <a:solidFill>
                  <a:srgbClr val="D63AFF"/>
                </a:solidFill>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31981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blackGray">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F5689E-A2C8-44A6-AD5C-615D7DB0C77C}"/>
              </a:ext>
              <a:ext uri="{C183D7F6-B498-43B3-948B-1728B52AA6E4}">
                <adec:decorative xmlns:adec="http://schemas.microsoft.com/office/drawing/2017/decorative" val="1"/>
              </a:ext>
            </a:extLst>
          </p:cNvPr>
          <p:cNvSpPr/>
          <p:nvPr/>
        </p:nvSpPr>
        <p:spPr>
          <a:xfrm>
            <a:off x="0" y="758952"/>
            <a:ext cx="10905976" cy="1659371"/>
          </a:xfrm>
          <a:prstGeom prst="rect">
            <a:avLst/>
          </a:prstGeom>
          <a:solidFill>
            <a:srgbClr val="D63A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54390DD-75CF-41BA-AA03-813FD55BF748}"/>
              </a:ext>
            </a:extLst>
          </p:cNvPr>
          <p:cNvSpPr>
            <a:spLocks noGrp="1"/>
          </p:cNvSpPr>
          <p:nvPr>
            <p:ph type="title"/>
          </p:nvPr>
        </p:nvSpPr>
        <p:spPr/>
        <p:txBody>
          <a:bodyPr>
            <a:normAutofit/>
          </a:bodyPr>
          <a:lstStyle/>
          <a:p>
            <a:r>
              <a:rPr lang="en-US" sz="4800" dirty="0"/>
              <a:t>JWT Claims</a:t>
            </a:r>
          </a:p>
        </p:txBody>
      </p:sp>
      <p:sp>
        <p:nvSpPr>
          <p:cNvPr id="11" name="Rectangle 10">
            <a:extLst>
              <a:ext uri="{FF2B5EF4-FFF2-40B4-BE49-F238E27FC236}">
                <a16:creationId xmlns:a16="http://schemas.microsoft.com/office/drawing/2014/main" id="{99C77D2E-3E79-4AAE-90F1-AFD7CBEBF037}"/>
              </a:ext>
              <a:ext uri="{C183D7F6-B498-43B3-948B-1728B52AA6E4}">
                <adec:decorative xmlns:adec="http://schemas.microsoft.com/office/drawing/2017/decorative" val="1"/>
              </a:ext>
            </a:extLst>
          </p:cNvPr>
          <p:cNvSpPr/>
          <p:nvPr/>
        </p:nvSpPr>
        <p:spPr>
          <a:xfrm>
            <a:off x="11014533" y="748748"/>
            <a:ext cx="1170462" cy="1659371"/>
          </a:xfrm>
          <a:prstGeom prst="rect">
            <a:avLst/>
          </a:prstGeom>
          <a:solidFill>
            <a:srgbClr val="D63A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5672BB-0EC4-4BB1-85FA-3C94DFAEA16D}"/>
              </a:ext>
              <a:ext uri="{C183D7F6-B498-43B3-948B-1728B52AA6E4}">
                <adec:decorative xmlns:adec="http://schemas.microsoft.com/office/drawing/2017/decorative" val="1"/>
              </a:ext>
            </a:extLst>
          </p:cNvPr>
          <p:cNvSpPr/>
          <p:nvPr/>
        </p:nvSpPr>
        <p:spPr>
          <a:xfrm>
            <a:off x="-1" y="2505009"/>
            <a:ext cx="1170462" cy="4082403"/>
          </a:xfrm>
          <a:prstGeom prst="rect">
            <a:avLst/>
          </a:prstGeom>
          <a:solidFill>
            <a:srgbClr val="D63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570B85-11CA-4C90-9E8B-150CB8FE5A03}"/>
              </a:ext>
              <a:ext uri="{C183D7F6-B498-43B3-948B-1728B52AA6E4}">
                <adec:decorative xmlns:adec="http://schemas.microsoft.com/office/drawing/2017/decorative" val="1"/>
              </a:ext>
            </a:extLst>
          </p:cNvPr>
          <p:cNvSpPr/>
          <p:nvPr/>
        </p:nvSpPr>
        <p:spPr>
          <a:xfrm>
            <a:off x="1287810" y="2505009"/>
            <a:ext cx="10905975" cy="4073073"/>
          </a:xfrm>
          <a:prstGeom prst="rect">
            <a:avLst/>
          </a:prstGeom>
          <a:solidFill>
            <a:srgbClr val="FFFFF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6C76433-70AC-461F-87D0-7DEF2F393BD4}"/>
              </a:ext>
            </a:extLst>
          </p:cNvPr>
          <p:cNvSpPr>
            <a:spLocks noGrp="1"/>
          </p:cNvSpPr>
          <p:nvPr>
            <p:ph type="body" idx="1"/>
          </p:nvPr>
        </p:nvSpPr>
        <p:spPr>
          <a:xfrm>
            <a:off x="1699998" y="2649894"/>
            <a:ext cx="9120216" cy="3844212"/>
          </a:xfrm>
        </p:spPr>
        <p:txBody>
          <a:bodyPr anchor="ctr" anchorCtr="0">
            <a:normAutofit/>
          </a:bodyPr>
          <a:lstStyle/>
          <a:p>
            <a:pPr marL="0" indent="0">
              <a:buNone/>
            </a:pPr>
            <a:r>
              <a:rPr lang="en-US" sz="2000" dirty="0">
                <a:solidFill>
                  <a:srgbClr val="000000"/>
                </a:solidFill>
                <a:ea typeface="Tahoma" panose="020B0604030504040204" pitchFamily="34" charset="0"/>
                <a:cs typeface="Tahoma" panose="020B0604030504040204" pitchFamily="34" charset="0"/>
              </a:rPr>
              <a:t>JSON web tokens (JWTs) claims are pieces of information asserted about a subject. Claims are statements about an entity (typically, the user) and additional data.</a:t>
            </a:r>
          </a:p>
          <a:p>
            <a:pPr marL="0" indent="0">
              <a:buNone/>
            </a:pPr>
            <a:r>
              <a:rPr lang="en-US" sz="2000" dirty="0">
                <a:solidFill>
                  <a:srgbClr val="000000"/>
                </a:solidFill>
                <a:ea typeface="Tahoma" panose="020B0604030504040204" pitchFamily="34" charset="0"/>
                <a:cs typeface="Tahoma" panose="020B0604030504040204" pitchFamily="34" charset="0"/>
              </a:rPr>
              <a:t>For example, an ID token (which is always a JWT) can contain a claim called name that asserts that the name of the user authenticating is “user". In a JWT, a claim appears as a name/value pair where the name is always a string and the value can be any JSON value. </a:t>
            </a:r>
          </a:p>
          <a:p>
            <a:pPr marL="857250" lvl="2" indent="0">
              <a:buNone/>
            </a:pPr>
            <a:r>
              <a:rPr lang="en-US" sz="1800" dirty="0">
                <a:solidFill>
                  <a:srgbClr val="D63AFF"/>
                </a:solidFill>
                <a:ea typeface="Tahoma" panose="020B0604030504040204" pitchFamily="34" charset="0"/>
                <a:cs typeface="Tahoma" panose="020B0604030504040204" pitchFamily="34" charset="0"/>
              </a:rPr>
              <a:t>{</a:t>
            </a:r>
          </a:p>
          <a:p>
            <a:pPr marL="857250" lvl="2" indent="0">
              <a:buNone/>
            </a:pPr>
            <a:r>
              <a:rPr lang="en-US" sz="1800" dirty="0">
                <a:solidFill>
                  <a:srgbClr val="D63AFF"/>
                </a:solidFill>
                <a:ea typeface="Tahoma" panose="020B0604030504040204" pitchFamily="34" charset="0"/>
                <a:cs typeface="Tahoma" panose="020B0604030504040204" pitchFamily="34" charset="0"/>
              </a:rPr>
              <a:t>  “admin": “true",</a:t>
            </a:r>
          </a:p>
          <a:p>
            <a:pPr marL="857250" lvl="2" indent="0">
              <a:buNone/>
            </a:pPr>
            <a:r>
              <a:rPr lang="en-US" sz="1800" dirty="0">
                <a:solidFill>
                  <a:srgbClr val="D63AFF"/>
                </a:solidFill>
                <a:ea typeface="Tahoma" panose="020B0604030504040204" pitchFamily="34" charset="0"/>
                <a:cs typeface="Tahoma" panose="020B0604030504040204" pitchFamily="34" charset="0"/>
              </a:rPr>
              <a:t>  “name": "user",</a:t>
            </a:r>
          </a:p>
          <a:p>
            <a:pPr marL="857250" lvl="2" indent="0">
              <a:buNone/>
            </a:pPr>
            <a:r>
              <a:rPr lang="en-US" sz="1800" dirty="0">
                <a:solidFill>
                  <a:srgbClr val="D63AFF"/>
                </a:solidFill>
                <a:ea typeface="Tahoma" panose="020B0604030504040204" pitchFamily="34" charset="0"/>
                <a:cs typeface="Tahoma" panose="020B0604030504040204" pitchFamily="34" charset="0"/>
              </a:rPr>
              <a:t>  "exp": 1709904065</a:t>
            </a:r>
          </a:p>
          <a:p>
            <a:pPr marL="857250" lvl="2" indent="0">
              <a:buNone/>
            </a:pPr>
            <a:r>
              <a:rPr lang="en-US" sz="1800" dirty="0">
                <a:solidFill>
                  <a:srgbClr val="D63AFF"/>
                </a:solidFill>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464581009"/>
      </p:ext>
    </p:extLst>
  </p:cSld>
  <p:clrMapOvr>
    <a:masterClrMapping/>
  </p:clrMapOvr>
</p:sld>
</file>

<file path=ppt/theme/theme1.xml><?xml version="1.0" encoding="utf-8"?>
<a:theme xmlns:a="http://schemas.openxmlformats.org/drawingml/2006/main" name="Frame">
  <a:themeElements>
    <a:clrScheme name="Custom 18">
      <a:dk1>
        <a:srgbClr val="FFFFFF"/>
      </a:dk1>
      <a:lt1>
        <a:sysClr val="window" lastClr="FFFFFF"/>
      </a:lt1>
      <a:dk2>
        <a:srgbClr val="454545"/>
      </a:dk2>
      <a:lt2>
        <a:srgbClr val="595959"/>
      </a:lt2>
      <a:accent1>
        <a:srgbClr val="586EA6"/>
      </a:accent1>
      <a:accent2>
        <a:srgbClr val="B71E42"/>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Arial"/>
        <a:ea typeface=""/>
        <a:cs typeface=""/>
      </a:majorFont>
      <a:minorFont>
        <a:latin typeface="Arial"/>
        <a:ea typeface=""/>
        <a:cs typeface=""/>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00915908_Getting to know your classmate_RVA_v3.potx" id="{3AB90CC0-EE9A-4719-A10E-2B9C37D95451}" vid="{F0D04700-138B-4F65-8F40-43A8301C62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225736-1374-4CAC-8B19-47C9871FFC7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3F4922-B139-402E-9C20-CC7FB72E5B59}">
  <ds:schemaRefs>
    <ds:schemaRef ds:uri="http://schemas.microsoft.com/sharepoint/v3/contenttype/forms"/>
  </ds:schemaRefs>
</ds:datastoreItem>
</file>

<file path=customXml/itemProps3.xml><?xml version="1.0" encoding="utf-8"?>
<ds:datastoreItem xmlns:ds="http://schemas.openxmlformats.org/officeDocument/2006/customXml" ds:itemID="{01A50BC3-FC9F-491A-A65B-E638982E34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Getting to know your classmate</Template>
  <TotalTime>16589</TotalTime>
  <Words>4385</Words>
  <Application>Microsoft Office PowerPoint</Application>
  <PresentationFormat>Widescreen</PresentationFormat>
  <Paragraphs>461</Paragraphs>
  <Slides>56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inherit</vt:lpstr>
      <vt:lpstr>Karla</vt:lpstr>
      <vt:lpstr>Tahoma</vt:lpstr>
      <vt:lpstr>Wingdings 2</vt:lpstr>
      <vt:lpstr>Frame</vt:lpstr>
      <vt:lpstr>Navigating The Modern Battlefront of JWT Security</vt:lpstr>
      <vt:lpstr>ABOUT ME</vt:lpstr>
      <vt:lpstr>Acronyms</vt:lpstr>
      <vt:lpstr>Table of Contents</vt:lpstr>
      <vt:lpstr>Overview</vt:lpstr>
      <vt:lpstr>Example JSON Web Token (JWT)</vt:lpstr>
      <vt:lpstr>JOSE Header</vt:lpstr>
      <vt:lpstr>JWT Payload</vt:lpstr>
      <vt:lpstr>JWT Claims</vt:lpstr>
      <vt:lpstr>JSON Web Tokens (JWT)</vt:lpstr>
      <vt:lpstr>JSON Web Token Types</vt:lpstr>
      <vt:lpstr>PowerPoint Presentation</vt:lpstr>
      <vt:lpstr>JOSE Header</vt:lpstr>
      <vt:lpstr>JWS Payload</vt:lpstr>
      <vt:lpstr>JWS Signature</vt:lpstr>
      <vt:lpstr>PowerPoint Presentation</vt:lpstr>
      <vt:lpstr>PowerPoint Presentation</vt:lpstr>
      <vt:lpstr>JSON Web Key Sets</vt:lpstr>
      <vt:lpstr>Locate JSON Web Key Sets</vt:lpstr>
      <vt:lpstr>JSON Web Key Set Properties</vt:lpstr>
      <vt:lpstr>PowerPoint Presentation</vt:lpstr>
      <vt:lpstr>Available JOSE algorithm classes</vt:lpstr>
      <vt:lpstr>Available JOSE algorithm classes</vt:lpstr>
      <vt:lpstr>Attack 1: Sign/Encrypt Confusion</vt:lpstr>
      <vt:lpstr>Attack 1: Sign/Encrypt Confusion</vt:lpstr>
      <vt:lpstr>Attack 1: Sign/Encrypt Confusion</vt:lpstr>
      <vt:lpstr>Attack 1: Sign/Encrypt Confusion</vt:lpstr>
      <vt:lpstr>Attack 1: Sign/Encrypt Confusion</vt:lpstr>
      <vt:lpstr>Attack 1: Sign/Encrypt Confusion</vt:lpstr>
      <vt:lpstr>Attack 1: Sign/Encrypt Confusion</vt:lpstr>
      <vt:lpstr>Attack 1: Sign/Encrypt Confusion</vt:lpstr>
      <vt:lpstr>PowerPoint Presentation</vt:lpstr>
      <vt:lpstr>JWS Serializations</vt:lpstr>
      <vt:lpstr>JWS Compact Serialization</vt:lpstr>
      <vt:lpstr>General JWS JSON Serialization Syntax </vt:lpstr>
      <vt:lpstr>Flattened JWS JSON Serialization Syntax </vt:lpstr>
      <vt:lpstr>Securely transferring JWTs between applications</vt:lpstr>
      <vt:lpstr>Attack 2: Polyglot Token</vt:lpstr>
      <vt:lpstr>Attack 2: Polyglot Token</vt:lpstr>
      <vt:lpstr>Attack 2: Polyglot Token</vt:lpstr>
      <vt:lpstr>Attack 2: Polyglot Token</vt:lpstr>
      <vt:lpstr>Attack 2: Polyglot Token</vt:lpstr>
      <vt:lpstr>Attack 2: Polyglot Token</vt:lpstr>
      <vt:lpstr>PowerPoint Presentation</vt:lpstr>
      <vt:lpstr>Authenticated Encryption Algorithms</vt:lpstr>
      <vt:lpstr>Key Encryption with PBES2</vt:lpstr>
      <vt:lpstr>Key Encryption (in JWE) with PBES2</vt:lpstr>
      <vt:lpstr>PBES2 Encryption Operation</vt:lpstr>
      <vt:lpstr>PBES2 Decryption Operation</vt:lpstr>
      <vt:lpstr>Header Parameters Used for PBES2 Key Encryption</vt:lpstr>
      <vt:lpstr>Header Parameters Used for PBES2 Key Encryption</vt:lpstr>
      <vt:lpstr>Attack 3: Billion Hashes Attack</vt:lpstr>
      <vt:lpstr>Impacted JWT libraries</vt:lpstr>
      <vt:lpstr>Resources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Modern Battlefront of JWT Security</dc:title>
  <dc:creator>Viktor Mares - Admin</dc:creator>
  <cp:lastModifiedBy>Viktor Mares - Admin</cp:lastModifiedBy>
  <cp:revision>128</cp:revision>
  <dcterms:created xsi:type="dcterms:W3CDTF">2024-02-20T15:13:29Z</dcterms:created>
  <dcterms:modified xsi:type="dcterms:W3CDTF">2024-03-22T11:42:41Z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